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8"/>
  </p:notesMasterIdLst>
  <p:sldIdLst>
    <p:sldId id="258" r:id="rId3"/>
    <p:sldId id="260" r:id="rId4"/>
    <p:sldId id="262" r:id="rId5"/>
    <p:sldId id="263" r:id="rId6"/>
    <p:sldId id="273" r:id="rId7"/>
    <p:sldId id="265" r:id="rId8"/>
    <p:sldId id="267" r:id="rId9"/>
    <p:sldId id="268" r:id="rId10"/>
    <p:sldId id="269" r:id="rId11"/>
    <p:sldId id="270" r:id="rId12"/>
    <p:sldId id="271" r:id="rId13"/>
    <p:sldId id="272" r:id="rId14"/>
    <p:sldId id="274" r:id="rId15"/>
    <p:sldId id="275" r:id="rId16"/>
    <p:sldId id="276"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9203"/>
    <a:srgbClr val="F4D2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49" autoAdjust="0"/>
  </p:normalViewPr>
  <p:slideViewPr>
    <p:cSldViewPr>
      <p:cViewPr varScale="1">
        <p:scale>
          <a:sx n="74" d="100"/>
          <a:sy n="74" d="100"/>
        </p:scale>
        <p:origin x="-978" y="-102"/>
      </p:cViewPr>
      <p:guideLst>
        <p:guide orient="horz" pos="2160"/>
        <p:guide pos="2880"/>
      </p:guideLst>
    </p:cSldViewPr>
  </p:slideViewPr>
  <p:outlineViewPr>
    <p:cViewPr>
      <p:scale>
        <a:sx n="33" d="100"/>
        <a:sy n="33" d="100"/>
      </p:scale>
      <p:origin x="0" y="942"/>
    </p:cViewPr>
  </p:outlineViewPr>
  <p:notesTextViewPr>
    <p:cViewPr>
      <p:scale>
        <a:sx n="100" d="100"/>
        <a:sy n="100" d="100"/>
      </p:scale>
      <p:origin x="0" y="0"/>
    </p:cViewPr>
  </p:notesTextViewPr>
  <p:sorterViewPr>
    <p:cViewPr>
      <p:scale>
        <a:sx n="140" d="100"/>
        <a:sy n="140" d="100"/>
      </p:scale>
      <p:origin x="0" y="7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F1391-9856-4D83-9233-A956B5B72846}" type="datetimeFigureOut">
              <a:rPr lang="fr-FR" smtClean="0"/>
              <a:t>10/04/2014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FA657-4D2D-4583-95E2-8B0E5775B321}" type="slidenum">
              <a:rPr lang="fr-FR" smtClean="0"/>
              <a:t>‹N°›</a:t>
            </a:fld>
            <a:endParaRPr lang="fr-FR"/>
          </a:p>
        </p:txBody>
      </p:sp>
    </p:spTree>
    <p:extLst>
      <p:ext uri="{BB962C8B-B14F-4D97-AF65-F5344CB8AC3E}">
        <p14:creationId xmlns:p14="http://schemas.microsoft.com/office/powerpoint/2010/main" val="353307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7504" y="58614"/>
            <a:ext cx="8712968" cy="850106"/>
          </a:xfrm>
        </p:spPr>
        <p:txBody>
          <a:bodyPr/>
          <a:lstStyle/>
          <a:p>
            <a:r>
              <a:rPr lang="en-US" noProof="0" smtClean="0"/>
              <a:t>Modifiez le style du titre</a:t>
            </a:r>
            <a:endParaRPr lang="en-US" noProof="0"/>
          </a:p>
        </p:txBody>
      </p:sp>
      <p:sp>
        <p:nvSpPr>
          <p:cNvPr id="3" name="Espace réservé du contenu 2"/>
          <p:cNvSpPr>
            <a:spLocks noGrp="1"/>
          </p:cNvSpPr>
          <p:nvPr>
            <p:ph idx="1"/>
          </p:nvPr>
        </p:nvSpPr>
        <p:spPr/>
        <p:txBody>
          <a:bodyPr/>
          <a:lstStyle>
            <a:lvl1pPr marL="342900" indent="-342900">
              <a:buFont typeface="Wingdings" pitchFamily="2" charset="2"/>
              <a:buChar char="§"/>
              <a:defRPr sz="2800" b="1">
                <a:solidFill>
                  <a:schemeClr val="tx2">
                    <a:lumMod val="60000"/>
                    <a:lumOff val="40000"/>
                  </a:schemeClr>
                </a:solidFill>
              </a:defRPr>
            </a:lvl1pPr>
            <a:lvl2pPr>
              <a:defRPr sz="2000"/>
            </a:lvl2pPr>
            <a:lvl3pPr>
              <a:defRPr sz="1800"/>
            </a:lvl3pPr>
            <a:lvl4pPr>
              <a:defRPr sz="1600"/>
            </a:lvl4pPr>
            <a:lvl5pPr>
              <a:defRPr sz="1600"/>
            </a:lvl5pPr>
          </a:lstStyle>
          <a:p>
            <a:pPr lvl="0"/>
            <a:r>
              <a:rPr lang="en-US" noProof="0" dirty="0" err="1" smtClean="0"/>
              <a:t>Modifiez</a:t>
            </a:r>
            <a:r>
              <a:rPr lang="en-US" noProof="0" dirty="0" smtClean="0"/>
              <a:t>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a:p>
            <a:pPr lvl="3"/>
            <a:r>
              <a:rPr lang="en-US" noProof="0" dirty="0" err="1" smtClean="0"/>
              <a:t>Quatrième</a:t>
            </a:r>
            <a:r>
              <a:rPr lang="en-US" noProof="0" dirty="0" smtClean="0"/>
              <a:t> </a:t>
            </a:r>
            <a:r>
              <a:rPr lang="en-US" noProof="0" dirty="0" err="1" smtClean="0"/>
              <a:t>niveau</a:t>
            </a:r>
            <a:endParaRPr lang="en-US" noProof="0" dirty="0" smtClean="0"/>
          </a:p>
          <a:p>
            <a:pPr lvl="4"/>
            <a:r>
              <a:rPr lang="en-US" noProof="0" dirty="0" err="1" smtClean="0"/>
              <a:t>Cinquième</a:t>
            </a:r>
            <a:r>
              <a:rPr lang="en-US" noProof="0" dirty="0" smtClean="0"/>
              <a:t> </a:t>
            </a:r>
            <a:r>
              <a:rPr lang="en-US" noProof="0" dirty="0" err="1" smtClean="0"/>
              <a:t>niveau</a:t>
            </a:r>
            <a:endParaRPr lang="en-US" noProof="0" dirty="0"/>
          </a:p>
        </p:txBody>
      </p:sp>
      <p:sp>
        <p:nvSpPr>
          <p:cNvPr id="4" name="Espace réservé de la date 3"/>
          <p:cNvSpPr>
            <a:spLocks noGrp="1"/>
          </p:cNvSpPr>
          <p:nvPr>
            <p:ph type="dt" sz="half" idx="10"/>
          </p:nvPr>
        </p:nvSpPr>
        <p:spPr/>
        <p:txBody>
          <a:bodyPr/>
          <a:lstStyle/>
          <a:p>
            <a:fld id="{8CF998CC-5833-4369-BF42-64F7D415CBDA}" type="datetime1">
              <a:rPr lang="en-US" noProof="0" smtClean="0"/>
              <a:t>4/10/2014</a:t>
            </a:fld>
            <a:endParaRPr lang="en-US" noProof="0"/>
          </a:p>
        </p:txBody>
      </p:sp>
      <p:sp>
        <p:nvSpPr>
          <p:cNvPr id="6" name="Espace réservé du numéro de diapositive 5"/>
          <p:cNvSpPr>
            <a:spLocks noGrp="1"/>
          </p:cNvSpPr>
          <p:nvPr>
            <p:ph type="sldNum" sz="quarter" idx="12"/>
          </p:nvPr>
        </p:nvSpPr>
        <p:spPr/>
        <p:txBody>
          <a:bodyPr/>
          <a:lstStyle/>
          <a:p>
            <a:fld id="{CF4668DC-857F-487D-BFFA-8C0CA5037977}" type="slidenum">
              <a:rPr lang="en-US" noProof="0" smtClean="0"/>
              <a:t>‹N°›</a:t>
            </a:fld>
            <a:endParaRPr lang="en-US" noProof="0"/>
          </a:p>
        </p:txBody>
      </p:sp>
    </p:spTree>
    <p:extLst>
      <p:ext uri="{BB962C8B-B14F-4D97-AF65-F5344CB8AC3E}">
        <p14:creationId xmlns:p14="http://schemas.microsoft.com/office/powerpoint/2010/main" val="2906742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320209-3F1E-4574-8F7E-E4A197506BA6}" type="datetime1">
              <a:rPr lang="en-US" smtClean="0"/>
              <a:t>4/10/2014</a:t>
            </a:fld>
            <a:endParaRPr lang="fr-BE"/>
          </a:p>
        </p:txBody>
      </p:sp>
      <p:sp>
        <p:nvSpPr>
          <p:cNvPr id="5" name="Espace réservé du pied de page 4"/>
          <p:cNvSpPr>
            <a:spLocks noGrp="1"/>
          </p:cNvSpPr>
          <p:nvPr>
            <p:ph type="ftr" sz="quarter" idx="11"/>
          </p:nvPr>
        </p:nvSpPr>
        <p:spPr>
          <a:xfrm>
            <a:off x="3124200" y="6520259"/>
            <a:ext cx="28956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9553555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809625" y="63500"/>
            <a:ext cx="8324850" cy="333375"/>
          </a:xfrm>
        </p:spPr>
        <p:txBody>
          <a:bodyPr/>
          <a:lstStyle/>
          <a:p>
            <a:r>
              <a:rPr lang="fr-FR" smtClean="0"/>
              <a:t>Modifiez le style du titre</a:t>
            </a:r>
            <a:endParaRPr lang="fr-FR"/>
          </a:p>
        </p:txBody>
      </p:sp>
    </p:spTree>
    <p:extLst>
      <p:ext uri="{BB962C8B-B14F-4D97-AF65-F5344CB8AC3E}">
        <p14:creationId xmlns:p14="http://schemas.microsoft.com/office/powerpoint/2010/main" val="347524538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260576"/>
            <a:ext cx="7772400" cy="1080875"/>
          </a:xfrm>
          <a:prstGeom prst="rect">
            <a:avLst/>
          </a:prstGeom>
          <a:noFill/>
          <a:ln w="19050">
            <a:noFill/>
          </a:ln>
        </p:spPr>
        <p:txBody>
          <a:bodyPr anchor="ctr"/>
          <a:lstStyle>
            <a:lvl1pPr>
              <a:defRPr lang="fr-FR" sz="4000" b="1" dirty="0">
                <a:solidFill>
                  <a:srgbClr val="FD9203"/>
                </a:solidFill>
                <a:latin typeface="Arial" pitchFamily="34" charset="0"/>
                <a:cs typeface="Arial" pitchFamily="34" charset="0"/>
              </a:defRPr>
            </a:lvl1pPr>
          </a:lstStyle>
          <a:p>
            <a:pPr marL="0" lvl="0"/>
            <a:r>
              <a:rPr lang="en-US" noProof="0" dirty="0" err="1" smtClean="0"/>
              <a:t>Modifiez</a:t>
            </a:r>
            <a:r>
              <a:rPr lang="en-US" noProof="0" dirty="0" smtClean="0"/>
              <a:t> le style du </a:t>
            </a:r>
            <a:r>
              <a:rPr lang="en-US" noProof="0" dirty="0" err="1" smtClean="0"/>
              <a:t>titre</a:t>
            </a:r>
            <a:endParaRPr lang="en-US" noProof="0" dirty="0"/>
          </a:p>
        </p:txBody>
      </p:sp>
      <p:sp>
        <p:nvSpPr>
          <p:cNvPr id="3" name="Sous-titre 2"/>
          <p:cNvSpPr>
            <a:spLocks noGrp="1"/>
          </p:cNvSpPr>
          <p:nvPr>
            <p:ph type="subTitle" idx="1"/>
          </p:nvPr>
        </p:nvSpPr>
        <p:spPr>
          <a:xfrm>
            <a:off x="1371600" y="4412704"/>
            <a:ext cx="6400800" cy="888504"/>
          </a:xfrm>
          <a:prstGeom prst="rect">
            <a:avLst/>
          </a:prstGeom>
          <a:noFill/>
          <a:ln w="19050">
            <a:noFill/>
          </a:ln>
        </p:spPr>
        <p:txBody>
          <a:bodyPr anchor="ctr"/>
          <a:lstStyle>
            <a:lvl1pPr>
              <a:defRPr lang="fr-FR" sz="2400" dirty="0">
                <a:solidFill>
                  <a:schemeClr val="accent1"/>
                </a:solidFill>
                <a:latin typeface="Arial" pitchFamily="34" charset="0"/>
                <a:cs typeface="Arial" pitchFamily="34" charset="0"/>
              </a:defRPr>
            </a:lvl1pPr>
          </a:lstStyle>
          <a:p>
            <a:pPr marL="0" lvl="0" indent="0" algn="ctr">
              <a:buNone/>
            </a:pPr>
            <a:r>
              <a:rPr lang="en-US" noProof="0" dirty="0" err="1" smtClean="0"/>
              <a:t>Modifiez</a:t>
            </a:r>
            <a:r>
              <a:rPr lang="en-US" noProof="0" dirty="0" smtClean="0"/>
              <a:t> le style des sous-</a:t>
            </a:r>
            <a:r>
              <a:rPr lang="en-US" noProof="0" dirty="0" err="1" smtClean="0"/>
              <a:t>titres</a:t>
            </a:r>
            <a:r>
              <a:rPr lang="en-US" noProof="0" dirty="0" smtClean="0"/>
              <a:t> du masque</a:t>
            </a:r>
            <a:endParaRPr lang="en-US" noProof="0" dirty="0"/>
          </a:p>
        </p:txBody>
      </p:sp>
      <p:sp>
        <p:nvSpPr>
          <p:cNvPr id="4" name="Espace réservé de la date 3"/>
          <p:cNvSpPr>
            <a:spLocks noGrp="1"/>
          </p:cNvSpPr>
          <p:nvPr>
            <p:ph type="dt" sz="half" idx="10"/>
          </p:nvPr>
        </p:nvSpPr>
        <p:spPr/>
        <p:txBody>
          <a:bodyPr/>
          <a:lstStyle>
            <a:lvl1pPr>
              <a:defRPr sz="1100" b="1">
                <a:solidFill>
                  <a:schemeClr val="tx2"/>
                </a:solidFill>
              </a:defRPr>
            </a:lvl1pPr>
          </a:lstStyle>
          <a:p>
            <a:fld id="{AA65B6A8-7752-4FD5-88A8-DC094BB8A808}" type="datetime1">
              <a:rPr lang="en-US" noProof="0" smtClean="0"/>
              <a:t>4/10/2014</a:t>
            </a:fld>
            <a:endParaRPr lang="en-US" noProof="0"/>
          </a:p>
        </p:txBody>
      </p:sp>
      <p:sp>
        <p:nvSpPr>
          <p:cNvPr id="5" name="Espace réservé du pied de page 4"/>
          <p:cNvSpPr>
            <a:spLocks noGrp="1"/>
          </p:cNvSpPr>
          <p:nvPr>
            <p:ph type="ftr" sz="quarter" idx="11"/>
          </p:nvPr>
        </p:nvSpPr>
        <p:spPr/>
        <p:txBody>
          <a:bodyPr/>
          <a:lstStyle>
            <a:lvl1pPr>
              <a:defRPr sz="1100" b="1">
                <a:solidFill>
                  <a:schemeClr val="tx2"/>
                </a:solidFill>
              </a:defRPr>
            </a:lvl1pPr>
          </a:lstStyle>
          <a:p>
            <a:endParaRPr lang="en-US" noProof="0"/>
          </a:p>
        </p:txBody>
      </p:sp>
      <p:sp>
        <p:nvSpPr>
          <p:cNvPr id="6" name="Espace réservé du numéro de diapositive 5"/>
          <p:cNvSpPr>
            <a:spLocks noGrp="1"/>
          </p:cNvSpPr>
          <p:nvPr>
            <p:ph type="sldNum" sz="quarter" idx="12"/>
          </p:nvPr>
        </p:nvSpPr>
        <p:spPr/>
        <p:txBody>
          <a:bodyPr/>
          <a:lstStyle>
            <a:lvl1pPr>
              <a:defRPr sz="1100" b="1">
                <a:solidFill>
                  <a:schemeClr val="tx2"/>
                </a:solidFill>
              </a:defRPr>
            </a:lvl1pPr>
          </a:lstStyle>
          <a:p>
            <a:fld id="{081A3AF2-C939-4673-B143-4B1C95FF0FE9}" type="slidenum">
              <a:rPr lang="en-US" noProof="0" smtClean="0"/>
              <a:pPr/>
              <a:t>‹N°›</a:t>
            </a:fld>
            <a:endParaRPr lang="en-US" noProof="0"/>
          </a:p>
        </p:txBody>
      </p:sp>
    </p:spTree>
    <p:extLst>
      <p:ext uri="{BB962C8B-B14F-4D97-AF65-F5344CB8AC3E}">
        <p14:creationId xmlns:p14="http://schemas.microsoft.com/office/powerpoint/2010/main" val="16730100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7504" y="58614"/>
            <a:ext cx="8712968" cy="850106"/>
          </a:xfrm>
        </p:spPr>
        <p:txBody>
          <a:bodyPr/>
          <a:lstStyle/>
          <a:p>
            <a:r>
              <a:rPr lang="en-US" noProof="0" smtClean="0"/>
              <a:t>Modifiez le style du titre</a:t>
            </a:r>
            <a:endParaRPr lang="en-US" noProof="0"/>
          </a:p>
        </p:txBody>
      </p:sp>
      <p:sp>
        <p:nvSpPr>
          <p:cNvPr id="3" name="Espace réservé du contenu 2"/>
          <p:cNvSpPr>
            <a:spLocks noGrp="1"/>
          </p:cNvSpPr>
          <p:nvPr>
            <p:ph idx="1"/>
          </p:nvPr>
        </p:nvSpPr>
        <p:spPr/>
        <p:txBody>
          <a:bodyPr/>
          <a:lstStyle>
            <a:lvl1pPr marL="342900" indent="-342900">
              <a:buFont typeface="Wingdings" pitchFamily="2" charset="2"/>
              <a:buChar char="§"/>
              <a:defRPr sz="2800" b="1">
                <a:solidFill>
                  <a:schemeClr val="tx2">
                    <a:lumMod val="60000"/>
                    <a:lumOff val="40000"/>
                  </a:schemeClr>
                </a:solidFill>
              </a:defRPr>
            </a:lvl1pPr>
            <a:lvl2pPr>
              <a:defRPr sz="2000"/>
            </a:lvl2pPr>
            <a:lvl3pPr>
              <a:defRPr sz="1800"/>
            </a:lvl3pPr>
            <a:lvl4pPr>
              <a:defRPr sz="1600"/>
            </a:lvl4pPr>
            <a:lvl5pPr>
              <a:defRPr sz="1600"/>
            </a:lvl5pPr>
          </a:lstStyle>
          <a:p>
            <a:pPr lvl="0"/>
            <a:r>
              <a:rPr lang="en-US" noProof="0" dirty="0" err="1" smtClean="0"/>
              <a:t>Modifiez</a:t>
            </a:r>
            <a:r>
              <a:rPr lang="en-US" noProof="0" dirty="0" smtClean="0"/>
              <a:t>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a:p>
            <a:pPr lvl="3"/>
            <a:r>
              <a:rPr lang="en-US" noProof="0" dirty="0" err="1" smtClean="0"/>
              <a:t>Quatrième</a:t>
            </a:r>
            <a:r>
              <a:rPr lang="en-US" noProof="0" dirty="0" smtClean="0"/>
              <a:t> </a:t>
            </a:r>
            <a:r>
              <a:rPr lang="en-US" noProof="0" dirty="0" err="1" smtClean="0"/>
              <a:t>niveau</a:t>
            </a:r>
            <a:endParaRPr lang="en-US" noProof="0" dirty="0" smtClean="0"/>
          </a:p>
          <a:p>
            <a:pPr lvl="4"/>
            <a:r>
              <a:rPr lang="en-US" noProof="0" dirty="0" err="1" smtClean="0"/>
              <a:t>Cinquième</a:t>
            </a:r>
            <a:r>
              <a:rPr lang="en-US" noProof="0" dirty="0" smtClean="0"/>
              <a:t> </a:t>
            </a:r>
            <a:r>
              <a:rPr lang="en-US" noProof="0" dirty="0" err="1" smtClean="0"/>
              <a:t>niveau</a:t>
            </a:r>
            <a:endParaRPr lang="en-US" noProof="0" dirty="0"/>
          </a:p>
        </p:txBody>
      </p:sp>
      <p:sp>
        <p:nvSpPr>
          <p:cNvPr id="4" name="Espace réservé de la date 3"/>
          <p:cNvSpPr>
            <a:spLocks noGrp="1"/>
          </p:cNvSpPr>
          <p:nvPr>
            <p:ph type="dt" sz="half" idx="10"/>
          </p:nvPr>
        </p:nvSpPr>
        <p:spPr/>
        <p:txBody>
          <a:bodyPr/>
          <a:lstStyle/>
          <a:p>
            <a:fld id="{8CF998CC-5833-4369-BF42-64F7D415CBDA}" type="datetime1">
              <a:rPr lang="en-US" noProof="0" smtClean="0"/>
              <a:t>4/10/2014</a:t>
            </a:fld>
            <a:endParaRPr lang="en-US" noProof="0"/>
          </a:p>
        </p:txBody>
      </p:sp>
      <p:sp>
        <p:nvSpPr>
          <p:cNvPr id="6" name="Espace réservé du numéro de diapositive 5"/>
          <p:cNvSpPr>
            <a:spLocks noGrp="1"/>
          </p:cNvSpPr>
          <p:nvPr>
            <p:ph type="sldNum" sz="quarter" idx="12"/>
          </p:nvPr>
        </p:nvSpPr>
        <p:spPr/>
        <p:txBody>
          <a:bodyPr/>
          <a:lstStyle/>
          <a:p>
            <a:fld id="{CF4668DC-857F-487D-BFFA-8C0CA5037977}" type="slidenum">
              <a:rPr lang="en-US" noProof="0" smtClean="0"/>
              <a:t>‹N°›</a:t>
            </a:fld>
            <a:endParaRPr lang="en-US" noProof="0"/>
          </a:p>
        </p:txBody>
      </p:sp>
    </p:spTree>
    <p:extLst>
      <p:ext uri="{BB962C8B-B14F-4D97-AF65-F5344CB8AC3E}">
        <p14:creationId xmlns:p14="http://schemas.microsoft.com/office/powerpoint/2010/main" val="5358850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8D6A93-5297-4B2B-8C76-592F3F1CFD8B}" type="datetime1">
              <a:rPr lang="en-US" smtClean="0"/>
              <a:t>4/10/2014</a:t>
            </a:fld>
            <a:endParaRPr lang="fr-BE"/>
          </a:p>
        </p:txBody>
      </p:sp>
      <p:sp>
        <p:nvSpPr>
          <p:cNvPr id="6" name="Espace réservé du pied de page 5"/>
          <p:cNvSpPr>
            <a:spLocks noGrp="1"/>
          </p:cNvSpPr>
          <p:nvPr>
            <p:ph type="ftr" sz="quarter" idx="11"/>
          </p:nvPr>
        </p:nvSpPr>
        <p:spPr>
          <a:xfrm>
            <a:off x="3124200" y="6520259"/>
            <a:ext cx="28956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3120171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29A3097-A08F-4BB5-BC6F-7677A94B7322}" type="datetime1">
              <a:rPr lang="en-US" smtClean="0"/>
              <a:t>4/10/2014</a:t>
            </a:fld>
            <a:endParaRPr lang="fr-BE"/>
          </a:p>
        </p:txBody>
      </p:sp>
      <p:sp>
        <p:nvSpPr>
          <p:cNvPr id="8" name="Espace réservé du pied de page 7"/>
          <p:cNvSpPr>
            <a:spLocks noGrp="1"/>
          </p:cNvSpPr>
          <p:nvPr>
            <p:ph type="ftr" sz="quarter" idx="11"/>
          </p:nvPr>
        </p:nvSpPr>
        <p:spPr>
          <a:xfrm>
            <a:off x="3124200" y="6520259"/>
            <a:ext cx="2895600" cy="365125"/>
          </a:xfrm>
          <a:prstGeom prst="rect">
            <a:avLst/>
          </a:prstGeom>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6005487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E151AC0-94A9-44BB-BF69-F4AEA3F7C95F}" type="datetime1">
              <a:rPr lang="en-US" smtClean="0"/>
              <a:t>4/10/2014</a:t>
            </a:fld>
            <a:endParaRPr lang="fr-BE"/>
          </a:p>
        </p:txBody>
      </p:sp>
      <p:sp>
        <p:nvSpPr>
          <p:cNvPr id="4" name="Espace réservé du pied de page 3"/>
          <p:cNvSpPr>
            <a:spLocks noGrp="1"/>
          </p:cNvSpPr>
          <p:nvPr>
            <p:ph type="ftr" sz="quarter" idx="11"/>
          </p:nvPr>
        </p:nvSpPr>
        <p:spPr>
          <a:xfrm>
            <a:off x="3124200" y="6520259"/>
            <a:ext cx="2895600" cy="365125"/>
          </a:xfrm>
          <a:prstGeom prst="rect">
            <a:avLst/>
          </a:prstGeom>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8512555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0B0602-34AB-4168-A3D9-38DA6DBD9DC3}" type="datetime1">
              <a:rPr lang="en-US" smtClean="0"/>
              <a:t>4/10/2014</a:t>
            </a:fld>
            <a:endParaRPr lang="fr-BE"/>
          </a:p>
        </p:txBody>
      </p:sp>
      <p:sp>
        <p:nvSpPr>
          <p:cNvPr id="3" name="Espace réservé du pied de page 2"/>
          <p:cNvSpPr>
            <a:spLocks noGrp="1"/>
          </p:cNvSpPr>
          <p:nvPr>
            <p:ph type="ftr" sz="quarter" idx="11"/>
          </p:nvPr>
        </p:nvSpPr>
        <p:spPr>
          <a:xfrm>
            <a:off x="3124200" y="6520259"/>
            <a:ext cx="2895600" cy="365125"/>
          </a:xfrm>
          <a:prstGeom prst="rect">
            <a:avLst/>
          </a:prstGeom>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7973509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3F7C5E3-D45D-4DB2-8235-6BCA0C52268D}" type="datetime1">
              <a:rPr lang="en-US" smtClean="0"/>
              <a:t>4/10/2014</a:t>
            </a:fld>
            <a:endParaRPr lang="fr-BE"/>
          </a:p>
        </p:txBody>
      </p:sp>
      <p:sp>
        <p:nvSpPr>
          <p:cNvPr id="6" name="Espace réservé du pied de page 5"/>
          <p:cNvSpPr>
            <a:spLocks noGrp="1"/>
          </p:cNvSpPr>
          <p:nvPr>
            <p:ph type="ftr" sz="quarter" idx="11"/>
          </p:nvPr>
        </p:nvSpPr>
        <p:spPr>
          <a:xfrm>
            <a:off x="3124200" y="6520259"/>
            <a:ext cx="28956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6538407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93D96F9-1544-4481-9F6A-1C89FE1BA9E7}" type="datetime1">
              <a:rPr lang="en-US" smtClean="0"/>
              <a:t>4/10/2014</a:t>
            </a:fld>
            <a:endParaRPr lang="fr-BE"/>
          </a:p>
        </p:txBody>
      </p:sp>
      <p:sp>
        <p:nvSpPr>
          <p:cNvPr id="6" name="Espace réservé du pied de page 5"/>
          <p:cNvSpPr>
            <a:spLocks noGrp="1"/>
          </p:cNvSpPr>
          <p:nvPr>
            <p:ph type="ftr" sz="quarter" idx="11"/>
          </p:nvPr>
        </p:nvSpPr>
        <p:spPr>
          <a:xfrm>
            <a:off x="3124200" y="6520259"/>
            <a:ext cx="28956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7100824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38BEAA-797A-46A7-9C17-A643D150B10B}" type="datetime1">
              <a:rPr lang="en-US" smtClean="0"/>
              <a:t>4/10/2014</a:t>
            </a:fld>
            <a:endParaRPr lang="fr-BE"/>
          </a:p>
        </p:txBody>
      </p:sp>
      <p:sp>
        <p:nvSpPr>
          <p:cNvPr id="5" name="Espace réservé du pied de page 4"/>
          <p:cNvSpPr>
            <a:spLocks noGrp="1"/>
          </p:cNvSpPr>
          <p:nvPr>
            <p:ph type="ftr" sz="quarter" idx="11"/>
          </p:nvPr>
        </p:nvSpPr>
        <p:spPr>
          <a:xfrm>
            <a:off x="3124200" y="6520259"/>
            <a:ext cx="28956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1406445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268760"/>
            <a:ext cx="8229600" cy="4968552"/>
          </a:xfrm>
          <a:prstGeom prst="rect">
            <a:avLst/>
          </a:prstGeom>
        </p:spPr>
        <p:txBody>
          <a:bodyPr vert="horz" lIns="91440" tIns="45720" rIns="91440" bIns="45720" rtlCol="0">
            <a:normAutofit/>
          </a:bodyPr>
          <a:lstStyle/>
          <a:p>
            <a:pPr lvl="0"/>
            <a:r>
              <a:rPr lang="en-US" noProof="0" dirty="0" err="1" smtClean="0"/>
              <a:t>Modifiez</a:t>
            </a:r>
            <a:r>
              <a:rPr lang="en-US" noProof="0" dirty="0" smtClean="0"/>
              <a:t>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a:p>
            <a:pPr lvl="3"/>
            <a:r>
              <a:rPr lang="en-US" noProof="0" dirty="0" err="1" smtClean="0"/>
              <a:t>Quatrième</a:t>
            </a:r>
            <a:r>
              <a:rPr lang="en-US" noProof="0" dirty="0" smtClean="0"/>
              <a:t> </a:t>
            </a:r>
            <a:r>
              <a:rPr lang="en-US" noProof="0" dirty="0" err="1" smtClean="0"/>
              <a:t>niveau</a:t>
            </a:r>
            <a:endParaRPr lang="en-US" noProof="0" dirty="0" smtClean="0"/>
          </a:p>
          <a:p>
            <a:pPr lvl="4"/>
            <a:r>
              <a:rPr lang="en-US" noProof="0" dirty="0" err="1" smtClean="0"/>
              <a:t>Cinquième</a:t>
            </a:r>
            <a:r>
              <a:rPr lang="en-US" noProof="0" dirty="0" smtClean="0"/>
              <a:t> </a:t>
            </a:r>
            <a:r>
              <a:rPr lang="en-US" noProof="0" dirty="0" err="1" smtClean="0"/>
              <a:t>niveau</a:t>
            </a:r>
            <a:endParaRPr lang="en-US" noProof="0" dirty="0"/>
          </a:p>
        </p:txBody>
      </p:sp>
      <p:sp>
        <p:nvSpPr>
          <p:cNvPr id="4" name="Espace réservé de la date 3"/>
          <p:cNvSpPr>
            <a:spLocks noGrp="1"/>
          </p:cNvSpPr>
          <p:nvPr>
            <p:ph type="dt" sz="half" idx="2"/>
          </p:nvPr>
        </p:nvSpPr>
        <p:spPr>
          <a:xfrm>
            <a:off x="457200" y="6520259"/>
            <a:ext cx="2133600" cy="365125"/>
          </a:xfrm>
          <a:prstGeom prst="rect">
            <a:avLst/>
          </a:prstGeom>
        </p:spPr>
        <p:txBody>
          <a:bodyPr vert="horz" lIns="91440" tIns="45720" rIns="91440" bIns="45720" rtlCol="0" anchor="ctr"/>
          <a:lstStyle>
            <a:lvl1pPr algn="l">
              <a:defRPr sz="1100" b="1">
                <a:solidFill>
                  <a:schemeClr val="tx1"/>
                </a:solidFill>
                <a:latin typeface="Arial" pitchFamily="34" charset="0"/>
                <a:cs typeface="Arial" pitchFamily="34" charset="0"/>
              </a:defRPr>
            </a:lvl1pPr>
          </a:lstStyle>
          <a:p>
            <a:fld id="{9934F895-1BB6-444C-8251-8DEEBC29F964}" type="datetime1">
              <a:rPr lang="en-US" noProof="0" smtClean="0"/>
              <a:t>4/10/2014</a:t>
            </a:fld>
            <a:endParaRPr lang="en-US" noProof="0"/>
          </a:p>
        </p:txBody>
      </p:sp>
      <p:sp>
        <p:nvSpPr>
          <p:cNvPr id="6" name="Espace réservé du numéro de diapositive 5"/>
          <p:cNvSpPr>
            <a:spLocks noGrp="1"/>
          </p:cNvSpPr>
          <p:nvPr>
            <p:ph type="sldNum" sz="quarter" idx="4"/>
          </p:nvPr>
        </p:nvSpPr>
        <p:spPr>
          <a:xfrm>
            <a:off x="6553200" y="6520259"/>
            <a:ext cx="2133600" cy="365125"/>
          </a:xfrm>
          <a:prstGeom prst="rect">
            <a:avLst/>
          </a:prstGeom>
        </p:spPr>
        <p:txBody>
          <a:bodyPr vert="horz" lIns="91440" tIns="45720" rIns="91440" bIns="45720" rtlCol="0" anchor="ctr"/>
          <a:lstStyle>
            <a:lvl1pPr algn="r">
              <a:defRPr sz="1100" b="1">
                <a:solidFill>
                  <a:schemeClr val="tx1"/>
                </a:solidFill>
                <a:latin typeface="Arial" pitchFamily="34" charset="0"/>
                <a:cs typeface="Arial" pitchFamily="34" charset="0"/>
              </a:defRPr>
            </a:lvl1pPr>
          </a:lstStyle>
          <a:p>
            <a:fld id="{8BE1CCF6-0366-44B2-BC67-E3E4FDEB4960}" type="slidenum">
              <a:rPr lang="en-US" noProof="0" smtClean="0"/>
              <a:pPr/>
              <a:t>‹N°›</a:t>
            </a:fld>
            <a:endParaRPr lang="en-US" noProof="0"/>
          </a:p>
        </p:txBody>
      </p:sp>
      <p:sp>
        <p:nvSpPr>
          <p:cNvPr id="13" name="Rectangle 12"/>
          <p:cNvSpPr/>
          <p:nvPr userDrawn="1"/>
        </p:nvSpPr>
        <p:spPr>
          <a:xfrm>
            <a:off x="0" y="0"/>
            <a:ext cx="9144000" cy="991127"/>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Espace réservé du titre 1"/>
          <p:cNvSpPr>
            <a:spLocks noGrp="1"/>
          </p:cNvSpPr>
          <p:nvPr>
            <p:ph type="title"/>
          </p:nvPr>
        </p:nvSpPr>
        <p:spPr>
          <a:xfrm>
            <a:off x="107504" y="58614"/>
            <a:ext cx="8856984" cy="850106"/>
          </a:xfrm>
          <a:prstGeom prst="rect">
            <a:avLst/>
          </a:prstGeom>
        </p:spPr>
        <p:txBody>
          <a:bodyPr vert="horz" lIns="91440" tIns="45720" rIns="91440" bIns="45720" rtlCol="0" anchor="ctr">
            <a:normAutofit/>
          </a:bodyPr>
          <a:lstStyle/>
          <a:p>
            <a:r>
              <a:rPr lang="en-US" noProof="0" dirty="0" err="1" smtClean="0"/>
              <a:t>Modifiez</a:t>
            </a:r>
            <a:r>
              <a:rPr lang="en-US" noProof="0" dirty="0" smtClean="0"/>
              <a:t> le style du </a:t>
            </a:r>
            <a:r>
              <a:rPr lang="en-US" noProof="0" dirty="0" err="1" smtClean="0"/>
              <a:t>titre</a:t>
            </a:r>
            <a:endParaRPr lang="en-US" noProof="0" dirty="0"/>
          </a:p>
        </p:txBody>
      </p:sp>
      <p:pic>
        <p:nvPicPr>
          <p:cNvPr id="1026"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71900" y="6372625"/>
            <a:ext cx="1800200" cy="665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216455"/>
      </p:ext>
    </p:extLst>
  </p:cSld>
  <p:clrMap bg1="lt1" tx1="dk1" bg2="lt2" tx2="dk2" accent1="accent1" accent2="accent2" accent3="accent3" accent4="accent4" accent5="accent5" accent6="accent6" hlink="hlink" folHlink="folHlink"/>
  <p:sldLayoutIdLst>
    <p:sldLayoutId id="2147483710" r:id="rId1"/>
    <p:sldLayoutId id="2147483726"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5" r:id="rId11"/>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Wingdings" pitchFamily="2" charset="2"/>
        <a:buChar char="§"/>
        <a:defRPr sz="2800" b="1" kern="1200">
          <a:solidFill>
            <a:schemeClr val="tx2">
              <a:lumMod val="60000"/>
              <a:lumOff val="4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Wingdings" pitchFamily="2" charset="2"/>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D2EE58D7-D09A-4D63-A564-C458F737BF6B}" type="datetime1">
              <a:rPr lang="en-US" smtClean="0"/>
              <a:t>4/10/2014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D9DE3F78-1361-4490-B78D-ED77AEEB9E4C}" type="slidenum">
              <a:rPr lang="fr-FR" smtClean="0"/>
              <a:pPr/>
              <a:t>‹N°›</a:t>
            </a:fld>
            <a:endParaRPr lang="fr-FR"/>
          </a:p>
        </p:txBody>
      </p:sp>
      <p:grpSp>
        <p:nvGrpSpPr>
          <p:cNvPr id="3" name="Groupe 2"/>
          <p:cNvGrpSpPr/>
          <p:nvPr userDrawn="1"/>
        </p:nvGrpSpPr>
        <p:grpSpPr>
          <a:xfrm>
            <a:off x="2586175" y="188640"/>
            <a:ext cx="3971651" cy="1094348"/>
            <a:chOff x="4648451" y="548680"/>
            <a:chExt cx="4486919" cy="1310372"/>
          </a:xfrm>
        </p:grpSpPr>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37417" y="548680"/>
              <a:ext cx="4127071" cy="1033373"/>
            </a:xfrm>
            <a:prstGeom prst="rect">
              <a:avLst/>
            </a:prstGeom>
          </p:spPr>
        </p:pic>
        <p:sp>
          <p:nvSpPr>
            <p:cNvPr id="16" name="ZoneTexte 15"/>
            <p:cNvSpPr txBox="1"/>
            <p:nvPr userDrawn="1"/>
          </p:nvSpPr>
          <p:spPr>
            <a:xfrm>
              <a:off x="4648451" y="1582053"/>
              <a:ext cx="4486919" cy="276999"/>
            </a:xfrm>
            <a:prstGeom prst="rect">
              <a:avLst/>
            </a:prstGeom>
            <a:noFill/>
          </p:spPr>
          <p:txBody>
            <a:bodyPr wrap="square" rtlCol="0">
              <a:spAutoFit/>
            </a:bodyPr>
            <a:lstStyle/>
            <a:p>
              <a:pPr algn="ctr"/>
              <a:r>
                <a:rPr lang="fr-FR" sz="1200" b="1" dirty="0" err="1" smtClean="0">
                  <a:solidFill>
                    <a:schemeClr val="tx2"/>
                  </a:solidFill>
                  <a:latin typeface="Arial" pitchFamily="34" charset="0"/>
                  <a:cs typeface="Arial" pitchFamily="34" charset="0"/>
                </a:rPr>
                <a:t>DI</a:t>
              </a:r>
              <a:r>
                <a:rPr lang="fr-FR" sz="1200" b="0" dirty="0" err="1" smtClean="0">
                  <a:solidFill>
                    <a:schemeClr val="tx2"/>
                  </a:solidFill>
                  <a:latin typeface="Arial" pitchFamily="34" charset="0"/>
                  <a:cs typeface="Arial" pitchFamily="34" charset="0"/>
                </a:rPr>
                <a:t>stributed</a:t>
              </a:r>
              <a:r>
                <a:rPr lang="fr-FR" sz="1200" b="1" dirty="0" smtClean="0">
                  <a:solidFill>
                    <a:schemeClr val="tx2"/>
                  </a:solidFill>
                  <a:latin typeface="Arial" pitchFamily="34" charset="0"/>
                  <a:cs typeface="Arial" pitchFamily="34" charset="0"/>
                </a:rPr>
                <a:t> S</a:t>
              </a:r>
              <a:r>
                <a:rPr lang="fr-FR" sz="1200" b="0" dirty="0" smtClean="0">
                  <a:solidFill>
                    <a:schemeClr val="tx2"/>
                  </a:solidFill>
                  <a:latin typeface="Arial" pitchFamily="34" charset="0"/>
                  <a:cs typeface="Arial" pitchFamily="34" charset="0"/>
                </a:rPr>
                <a:t>DN</a:t>
              </a:r>
              <a:r>
                <a:rPr lang="fr-FR" sz="1200" b="1" dirty="0" smtClean="0">
                  <a:solidFill>
                    <a:schemeClr val="tx2"/>
                  </a:solidFill>
                  <a:latin typeface="Arial" pitchFamily="34" charset="0"/>
                  <a:cs typeface="Arial" pitchFamily="34" charset="0"/>
                </a:rPr>
                <a:t> </a:t>
              </a:r>
              <a:r>
                <a:rPr lang="fr-FR" sz="1200" b="1" dirty="0" err="1" smtClean="0">
                  <a:solidFill>
                    <a:schemeClr val="tx2"/>
                  </a:solidFill>
                  <a:latin typeface="Arial" pitchFamily="34" charset="0"/>
                  <a:cs typeface="Arial" pitchFamily="34" charset="0"/>
                </a:rPr>
                <a:t>CO</a:t>
              </a:r>
              <a:r>
                <a:rPr lang="fr-FR" sz="1200" b="0" dirty="0" err="1" smtClean="0">
                  <a:solidFill>
                    <a:schemeClr val="tx2"/>
                  </a:solidFill>
                  <a:latin typeface="Arial" pitchFamily="34" charset="0"/>
                  <a:cs typeface="Arial" pitchFamily="34" charset="0"/>
                </a:rPr>
                <a:t>ntrollers</a:t>
              </a:r>
              <a:r>
                <a:rPr lang="fr-FR" sz="1200" b="0" baseline="0" dirty="0" smtClean="0">
                  <a:solidFill>
                    <a:schemeClr val="tx2"/>
                  </a:solidFill>
                  <a:latin typeface="Arial" pitchFamily="34" charset="0"/>
                  <a:cs typeface="Arial" pitchFamily="34" charset="0"/>
                </a:rPr>
                <a:t> for </a:t>
              </a:r>
              <a:r>
                <a:rPr lang="fr-FR" sz="1200" b="0" baseline="0" dirty="0" err="1" smtClean="0">
                  <a:solidFill>
                    <a:schemeClr val="tx2"/>
                  </a:solidFill>
                  <a:latin typeface="Arial" pitchFamily="34" charset="0"/>
                  <a:cs typeface="Arial" pitchFamily="34" charset="0"/>
                </a:rPr>
                <a:t>rich</a:t>
              </a:r>
              <a:r>
                <a:rPr lang="fr-FR" sz="1200" b="0" baseline="0" dirty="0" smtClean="0">
                  <a:solidFill>
                    <a:schemeClr val="tx2"/>
                  </a:solidFill>
                  <a:latin typeface="Arial" pitchFamily="34" charset="0"/>
                  <a:cs typeface="Arial" pitchFamily="34" charset="0"/>
                </a:rPr>
                <a:t> and </a:t>
              </a:r>
              <a:r>
                <a:rPr lang="fr-FR" sz="1200" b="0" baseline="0" dirty="0" err="1" smtClean="0">
                  <a:solidFill>
                    <a:schemeClr val="tx2"/>
                  </a:solidFill>
                  <a:latin typeface="Arial" pitchFamily="34" charset="0"/>
                  <a:cs typeface="Arial" pitchFamily="34" charset="0"/>
                </a:rPr>
                <a:t>elastic</a:t>
              </a:r>
              <a:r>
                <a:rPr lang="fr-FR" sz="1200" b="0" baseline="0" dirty="0" smtClean="0">
                  <a:solidFill>
                    <a:schemeClr val="tx2"/>
                  </a:solidFill>
                  <a:latin typeface="Arial" pitchFamily="34" charset="0"/>
                  <a:cs typeface="Arial" pitchFamily="34" charset="0"/>
                </a:rPr>
                <a:t> services</a:t>
              </a:r>
              <a:endParaRPr lang="fr-FR" sz="1200" b="0" dirty="0" smtClean="0">
                <a:solidFill>
                  <a:schemeClr val="tx2"/>
                </a:solidFill>
                <a:latin typeface="Arial" pitchFamily="34" charset="0"/>
                <a:cs typeface="Arial" pitchFamily="34" charset="0"/>
              </a:endParaRPr>
            </a:p>
          </p:txBody>
        </p:sp>
      </p:grpSp>
      <p:sp>
        <p:nvSpPr>
          <p:cNvPr id="17" name="Titre 1"/>
          <p:cNvSpPr txBox="1">
            <a:spLocks/>
          </p:cNvSpPr>
          <p:nvPr userDrawn="1"/>
        </p:nvSpPr>
        <p:spPr>
          <a:xfrm>
            <a:off x="685800" y="2996952"/>
            <a:ext cx="7772400" cy="147002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algn="ctr" defTabSz="914400" rtl="0" eaLnBrk="1" latinLnBrk="0" hangingPunct="1">
              <a:spcBef>
                <a:spcPct val="0"/>
              </a:spcBef>
              <a:buNone/>
            </a:pPr>
            <a:endParaRPr lang="fr-FR" sz="4400" kern="1200" dirty="0" smtClean="0">
              <a:solidFill>
                <a:schemeClr val="bg1"/>
              </a:solidFill>
              <a:latin typeface="Arial" pitchFamily="34" charset="0"/>
              <a:ea typeface="+mj-ea"/>
              <a:cs typeface="Arial" pitchFamily="34" charset="0"/>
            </a:endParaRPr>
          </a:p>
        </p:txBody>
      </p:sp>
      <p:grpSp>
        <p:nvGrpSpPr>
          <p:cNvPr id="8" name="Groupe 7"/>
          <p:cNvGrpSpPr/>
          <p:nvPr userDrawn="1"/>
        </p:nvGrpSpPr>
        <p:grpSpPr>
          <a:xfrm>
            <a:off x="1239970" y="1491887"/>
            <a:ext cx="6664061" cy="856993"/>
            <a:chOff x="912937" y="5085679"/>
            <a:chExt cx="6868203" cy="1026270"/>
          </a:xfrm>
        </p:grpSpPr>
        <p:grpSp>
          <p:nvGrpSpPr>
            <p:cNvPr id="2" name="Groupe 1"/>
            <p:cNvGrpSpPr/>
            <p:nvPr userDrawn="1"/>
          </p:nvGrpSpPr>
          <p:grpSpPr>
            <a:xfrm>
              <a:off x="3382258" y="5085679"/>
              <a:ext cx="2232248" cy="1026270"/>
              <a:chOff x="3055921" y="3999096"/>
              <a:chExt cx="2232248" cy="1026270"/>
            </a:xfrm>
          </p:grpSpPr>
          <p:pic>
            <p:nvPicPr>
              <p:cNvPr id="12" name="Picture 8"/>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343954" y="3999096"/>
                <a:ext cx="1609473" cy="689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ZoneTexte 14"/>
              <p:cNvSpPr txBox="1"/>
              <p:nvPr userDrawn="1"/>
            </p:nvSpPr>
            <p:spPr>
              <a:xfrm>
                <a:off x="3055921" y="4686811"/>
                <a:ext cx="2232248" cy="338555"/>
              </a:xfrm>
              <a:prstGeom prst="rect">
                <a:avLst/>
              </a:prstGeom>
              <a:noFill/>
            </p:spPr>
            <p:txBody>
              <a:bodyPr wrap="square" rtlCol="0">
                <a:spAutoFit/>
              </a:bodyPr>
              <a:lstStyle/>
              <a:p>
                <a:pPr algn="ctr"/>
                <a:r>
                  <a:rPr lang="fr-FR" sz="1600" b="1" dirty="0" smtClean="0">
                    <a:solidFill>
                      <a:schemeClr val="tx2"/>
                    </a:solidFill>
                    <a:latin typeface="Arial" pitchFamily="34" charset="0"/>
                    <a:cs typeface="Arial" pitchFamily="34" charset="0"/>
                  </a:rPr>
                  <a:t>ANR-13-INFR-013 </a:t>
                </a:r>
              </a:p>
            </p:txBody>
          </p:sp>
        </p:grpSp>
        <p:pic>
          <p:nvPicPr>
            <p:cNvPr id="11" name="Picture 3"/>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912937" y="5472813"/>
              <a:ext cx="1959589" cy="215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6323670" y="5332700"/>
              <a:ext cx="1457470" cy="532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897981759"/>
      </p:ext>
    </p:extLst>
  </p:cSld>
  <p:clrMap bg1="lt1" tx1="dk1" bg2="lt2" tx2="dk2" accent1="accent1" accent2="accent2" accent3="accent3" accent4="accent4" accent5="accent5" accent6="accent6" hlink="hlink" folHlink="folHlink"/>
  <p:sldLayoutIdLst>
    <p:sldLayoutId id="2147483724"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20.png"/><Relationship Id="rId7" Type="http://schemas.microsoft.com/office/2007/relationships/hdphoto" Target="../media/hdphoto3.wdp"/><Relationship Id="rId2" Type="http://schemas.openxmlformats.org/officeDocument/2006/relationships/image" Target="../media/image19.png"/><Relationship Id="rId1" Type="http://schemas.openxmlformats.org/officeDocument/2006/relationships/slideLayout" Target="../slideLayouts/slideLayout1.xml"/><Relationship Id="rId6" Type="http://schemas.microsoft.com/office/2007/relationships/hdphoto" Target="../media/hdphoto2.wdp"/><Relationship Id="rId5" Type="http://schemas.microsoft.com/office/2007/relationships/hdphoto" Target="../media/hdphoto1.wdp"/><Relationship Id="rId4" Type="http://schemas.openxmlformats.org/officeDocument/2006/relationships/image" Target="../media/image21.jpeg"/><Relationship Id="rId9"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hal.inria.fr/hal-00825087"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ln>
            <a:noFill/>
          </a:ln>
        </p:spPr>
        <p:txBody>
          <a:bodyPr/>
          <a:lstStyle/>
          <a:p>
            <a:r>
              <a:rPr lang="fr-FR" dirty="0" smtClean="0"/>
              <a:t>DISCO </a:t>
            </a:r>
            <a:r>
              <a:rPr lang="fr-FR" dirty="0" err="1" smtClean="0"/>
              <a:t>Plenary</a:t>
            </a:r>
            <a:r>
              <a:rPr lang="fr-FR" dirty="0" smtClean="0"/>
              <a:t> Meeting</a:t>
            </a:r>
            <a:endParaRPr lang="fr-FR" dirty="0"/>
          </a:p>
        </p:txBody>
      </p:sp>
      <p:sp>
        <p:nvSpPr>
          <p:cNvPr id="7" name="Sous-titre 6"/>
          <p:cNvSpPr>
            <a:spLocks noGrp="1"/>
          </p:cNvSpPr>
          <p:nvPr>
            <p:ph type="subTitle" idx="1"/>
          </p:nvPr>
        </p:nvSpPr>
        <p:spPr/>
        <p:txBody>
          <a:bodyPr/>
          <a:lstStyle/>
          <a:p>
            <a:pPr marL="0" indent="0" algn="ctr">
              <a:buNone/>
            </a:pPr>
            <a:r>
              <a:rPr lang="fr-FR" dirty="0" smtClean="0"/>
              <a:t>Mathieu </a:t>
            </a:r>
            <a:r>
              <a:rPr lang="fr-FR" dirty="0" err="1" smtClean="0"/>
              <a:t>Bouet</a:t>
            </a:r>
            <a:endParaRPr lang="fr-FR" dirty="0"/>
          </a:p>
        </p:txBody>
      </p:sp>
      <p:sp>
        <p:nvSpPr>
          <p:cNvPr id="2" name="Espace réservé du numéro de diapositive 1"/>
          <p:cNvSpPr>
            <a:spLocks noGrp="1"/>
          </p:cNvSpPr>
          <p:nvPr>
            <p:ph type="sldNum" sz="quarter" idx="12"/>
          </p:nvPr>
        </p:nvSpPr>
        <p:spPr/>
        <p:txBody>
          <a:bodyPr/>
          <a:lstStyle/>
          <a:p>
            <a:fld id="{081A3AF2-C939-4673-B143-4B1C95FF0FE9}" type="slidenum">
              <a:rPr lang="en-US" noProof="0" smtClean="0"/>
              <a:pPr/>
              <a:t>1</a:t>
            </a:fld>
            <a:endParaRPr lang="en-US" noProof="0"/>
          </a:p>
        </p:txBody>
      </p:sp>
    </p:spTree>
    <p:extLst>
      <p:ext uri="{BB962C8B-B14F-4D97-AF65-F5344CB8AC3E}">
        <p14:creationId xmlns:p14="http://schemas.microsoft.com/office/powerpoint/2010/main" val="4265043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3"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118" y="4204749"/>
            <a:ext cx="678296" cy="678296"/>
          </a:xfrm>
          <a:prstGeom prst="rect">
            <a:avLst/>
          </a:prstGeom>
          <a:noFill/>
          <a:extLst>
            <a:ext uri="{909E8E84-426E-40DD-AFC4-6F175D3DCCD1}">
              <a14:hiddenFill xmlns:a14="http://schemas.microsoft.com/office/drawing/2010/main">
                <a:solidFill>
                  <a:srgbClr val="FFFFFF"/>
                </a:solidFill>
              </a14:hiddenFill>
            </a:ext>
          </a:extLst>
        </p:spPr>
      </p:pic>
      <p:sp>
        <p:nvSpPr>
          <p:cNvPr id="24" name="Nuage 23"/>
          <p:cNvSpPr/>
          <p:nvPr/>
        </p:nvSpPr>
        <p:spPr>
          <a:xfrm>
            <a:off x="1335455" y="1330215"/>
            <a:ext cx="3308553" cy="234888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sp>
        <p:nvSpPr>
          <p:cNvPr id="82" name="Nuage 81"/>
          <p:cNvSpPr/>
          <p:nvPr/>
        </p:nvSpPr>
        <p:spPr>
          <a:xfrm>
            <a:off x="5727943" y="1844824"/>
            <a:ext cx="2588473" cy="180020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1809" y="1527653"/>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402" y="2201659"/>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998" y="1848967"/>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4"/>
          <p:cNvSpPr>
            <a:spLocks noGrp="1"/>
          </p:cNvSpPr>
          <p:nvPr>
            <p:ph type="title"/>
          </p:nvPr>
        </p:nvSpPr>
        <p:spPr/>
        <p:txBody>
          <a:bodyPr/>
          <a:lstStyle/>
          <a:p>
            <a:r>
              <a:rPr lang="fr-FR" dirty="0" err="1" smtClean="0"/>
              <a:t>Deployment</a:t>
            </a:r>
            <a:r>
              <a:rPr lang="fr-FR" dirty="0" smtClean="0"/>
              <a:t> </a:t>
            </a:r>
            <a:r>
              <a:rPr lang="fr-FR" dirty="0" err="1"/>
              <a:t>c</a:t>
            </a:r>
            <a:r>
              <a:rPr lang="fr-FR" dirty="0" err="1" smtClean="0"/>
              <a:t>ontext</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10</a:t>
            </a:fld>
            <a:endParaRPr lang="fr-BE"/>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2087235"/>
            <a:ext cx="793346" cy="79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8" name="Connecteur droit 57"/>
          <p:cNvCxnSpPr>
            <a:stCxn id="1028" idx="2"/>
            <a:endCxn id="62" idx="2"/>
          </p:cNvCxnSpPr>
          <p:nvPr/>
        </p:nvCxnSpPr>
        <p:spPr>
          <a:xfrm flipH="1">
            <a:off x="2069751" y="2554351"/>
            <a:ext cx="865407" cy="674006"/>
          </a:xfrm>
          <a:prstGeom prst="line">
            <a:avLst/>
          </a:prstGeom>
          <a:noFill/>
          <a:ln w="9525" cap="flat" cmpd="sng" algn="ctr">
            <a:solidFill>
              <a:srgbClr val="4F81BD">
                <a:shade val="95000"/>
                <a:satMod val="105000"/>
              </a:srgbClr>
            </a:solidFill>
            <a:prstDash val="solid"/>
          </a:ln>
          <a:effectLst/>
        </p:spPr>
      </p:cxnSp>
      <p:cxnSp>
        <p:nvCxnSpPr>
          <p:cNvPr id="64" name="Connecteur droit 63"/>
          <p:cNvCxnSpPr>
            <a:stCxn id="65" idx="2"/>
            <a:endCxn id="1028" idx="2"/>
          </p:cNvCxnSpPr>
          <p:nvPr/>
        </p:nvCxnSpPr>
        <p:spPr>
          <a:xfrm flipH="1" flipV="1">
            <a:off x="2935158" y="2554351"/>
            <a:ext cx="987189" cy="321314"/>
          </a:xfrm>
          <a:prstGeom prst="line">
            <a:avLst/>
          </a:prstGeom>
          <a:noFill/>
          <a:ln w="9525" cap="flat" cmpd="sng" algn="ctr">
            <a:solidFill>
              <a:srgbClr val="4F81BD">
                <a:shade val="95000"/>
                <a:satMod val="105000"/>
              </a:srgbClr>
            </a:solidFill>
            <a:prstDash val="solid"/>
          </a:ln>
          <a:effectLst/>
        </p:spPr>
      </p:cxnSp>
      <p:cxnSp>
        <p:nvCxnSpPr>
          <p:cNvPr id="68" name="Connecteur droit 67"/>
          <p:cNvCxnSpPr>
            <a:stCxn id="65" idx="2"/>
            <a:endCxn id="62" idx="2"/>
          </p:cNvCxnSpPr>
          <p:nvPr/>
        </p:nvCxnSpPr>
        <p:spPr>
          <a:xfrm flipH="1">
            <a:off x="2069751" y="2875665"/>
            <a:ext cx="1852596" cy="352692"/>
          </a:xfrm>
          <a:prstGeom prst="line">
            <a:avLst/>
          </a:prstGeom>
          <a:noFill/>
          <a:ln w="9525" cap="flat" cmpd="sng" algn="ctr">
            <a:solidFill>
              <a:srgbClr val="4F81BD">
                <a:shade val="95000"/>
                <a:satMod val="105000"/>
              </a:srgbClr>
            </a:solidFill>
            <a:prstDash val="solid"/>
          </a:ln>
          <a:effectLst/>
        </p:spPr>
      </p:cxnSp>
      <p:sp>
        <p:nvSpPr>
          <p:cNvPr id="73" name="Cylindre 72"/>
          <p:cNvSpPr/>
          <p:nvPr/>
        </p:nvSpPr>
        <p:spPr>
          <a:xfrm>
            <a:off x="2697472" y="2117130"/>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74" name="Cylindre 73"/>
          <p:cNvSpPr/>
          <p:nvPr/>
        </p:nvSpPr>
        <p:spPr>
          <a:xfrm>
            <a:off x="3710505" y="246982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75" name="Cylindre 74"/>
          <p:cNvSpPr/>
          <p:nvPr/>
        </p:nvSpPr>
        <p:spPr>
          <a:xfrm>
            <a:off x="1857909" y="2803303"/>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pic>
        <p:nvPicPr>
          <p:cNvPr id="7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0792" y="2348880"/>
            <a:ext cx="793346" cy="79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8" name="Connecteur droit 77"/>
          <p:cNvCxnSpPr>
            <a:stCxn id="77" idx="2"/>
            <a:endCxn id="1027" idx="2"/>
          </p:cNvCxnSpPr>
          <p:nvPr/>
        </p:nvCxnSpPr>
        <p:spPr>
          <a:xfrm flipH="1" flipV="1">
            <a:off x="6552849" y="2880581"/>
            <a:ext cx="974616" cy="261645"/>
          </a:xfrm>
          <a:prstGeom prst="line">
            <a:avLst/>
          </a:prstGeom>
          <a:noFill/>
          <a:ln w="9525" cap="flat" cmpd="sng" algn="ctr">
            <a:solidFill>
              <a:srgbClr val="4F81BD">
                <a:shade val="95000"/>
                <a:satMod val="105000"/>
              </a:srgbClr>
            </a:solidFill>
            <a:prstDash val="solid"/>
          </a:ln>
          <a:effectLst/>
        </p:spPr>
      </p:cxnSp>
      <p:cxnSp>
        <p:nvCxnSpPr>
          <p:cNvPr id="83" name="Connecteur droit 82"/>
          <p:cNvCxnSpPr>
            <a:stCxn id="65" idx="2"/>
            <a:endCxn id="1027" idx="2"/>
          </p:cNvCxnSpPr>
          <p:nvPr/>
        </p:nvCxnSpPr>
        <p:spPr>
          <a:xfrm>
            <a:off x="3922347" y="2875665"/>
            <a:ext cx="2630502" cy="4916"/>
          </a:xfrm>
          <a:prstGeom prst="line">
            <a:avLst/>
          </a:prstGeom>
          <a:noFill/>
          <a:ln w="38100" cap="flat" cmpd="sng" algn="ctr">
            <a:solidFill>
              <a:srgbClr val="4F81BD">
                <a:shade val="95000"/>
                <a:satMod val="105000"/>
              </a:srgbClr>
            </a:solidFill>
            <a:prstDash val="solid"/>
          </a:ln>
          <a:effectLst/>
        </p:spPr>
      </p:cxnSp>
      <p:sp>
        <p:nvSpPr>
          <p:cNvPr id="86" name="Nuage 85"/>
          <p:cNvSpPr/>
          <p:nvPr/>
        </p:nvSpPr>
        <p:spPr>
          <a:xfrm>
            <a:off x="2390176" y="3997667"/>
            <a:ext cx="3308553" cy="234888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pic>
        <p:nvPicPr>
          <p:cNvPr id="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530" y="4195105"/>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1123" y="4869111"/>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3719" y="4516419"/>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0" name="Connecteur droit 89"/>
          <p:cNvCxnSpPr>
            <a:stCxn id="87" idx="2"/>
            <a:endCxn id="88" idx="2"/>
          </p:cNvCxnSpPr>
          <p:nvPr/>
        </p:nvCxnSpPr>
        <p:spPr>
          <a:xfrm flipH="1">
            <a:off x="3124472" y="5221803"/>
            <a:ext cx="865407" cy="674006"/>
          </a:xfrm>
          <a:prstGeom prst="line">
            <a:avLst/>
          </a:prstGeom>
          <a:noFill/>
          <a:ln w="9525" cap="flat" cmpd="sng" algn="ctr">
            <a:solidFill>
              <a:srgbClr val="4F81BD">
                <a:shade val="95000"/>
                <a:satMod val="105000"/>
              </a:srgbClr>
            </a:solidFill>
            <a:prstDash val="solid"/>
          </a:ln>
          <a:effectLst/>
        </p:spPr>
      </p:cxnSp>
      <p:cxnSp>
        <p:nvCxnSpPr>
          <p:cNvPr id="91" name="Connecteur droit 90"/>
          <p:cNvCxnSpPr>
            <a:stCxn id="89" idx="2"/>
            <a:endCxn id="87" idx="2"/>
          </p:cNvCxnSpPr>
          <p:nvPr/>
        </p:nvCxnSpPr>
        <p:spPr>
          <a:xfrm flipH="1" flipV="1">
            <a:off x="3989879" y="5221803"/>
            <a:ext cx="987189" cy="321314"/>
          </a:xfrm>
          <a:prstGeom prst="line">
            <a:avLst/>
          </a:prstGeom>
          <a:noFill/>
          <a:ln w="9525" cap="flat" cmpd="sng" algn="ctr">
            <a:solidFill>
              <a:srgbClr val="4F81BD">
                <a:shade val="95000"/>
                <a:satMod val="105000"/>
              </a:srgbClr>
            </a:solidFill>
            <a:prstDash val="solid"/>
          </a:ln>
          <a:effectLst/>
        </p:spPr>
      </p:cxnSp>
      <p:cxnSp>
        <p:nvCxnSpPr>
          <p:cNvPr id="92" name="Connecteur droit 91"/>
          <p:cNvCxnSpPr>
            <a:stCxn id="89" idx="2"/>
            <a:endCxn id="88" idx="2"/>
          </p:cNvCxnSpPr>
          <p:nvPr/>
        </p:nvCxnSpPr>
        <p:spPr>
          <a:xfrm flipH="1">
            <a:off x="3124472" y="5543117"/>
            <a:ext cx="1852596" cy="352692"/>
          </a:xfrm>
          <a:prstGeom prst="line">
            <a:avLst/>
          </a:prstGeom>
          <a:noFill/>
          <a:ln w="9525" cap="flat" cmpd="sng" algn="ctr">
            <a:solidFill>
              <a:srgbClr val="4F81BD">
                <a:shade val="95000"/>
                <a:satMod val="105000"/>
              </a:srgbClr>
            </a:solidFill>
            <a:prstDash val="solid"/>
          </a:ln>
          <a:effectLst/>
        </p:spPr>
      </p:cxnSp>
      <p:sp>
        <p:nvSpPr>
          <p:cNvPr id="93" name="Cylindre 92"/>
          <p:cNvSpPr/>
          <p:nvPr/>
        </p:nvSpPr>
        <p:spPr>
          <a:xfrm>
            <a:off x="3752193" y="478458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94" name="Cylindre 93"/>
          <p:cNvSpPr/>
          <p:nvPr/>
        </p:nvSpPr>
        <p:spPr>
          <a:xfrm>
            <a:off x="4765226" y="5137274"/>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95" name="Cylindre 94"/>
          <p:cNvSpPr/>
          <p:nvPr/>
        </p:nvSpPr>
        <p:spPr>
          <a:xfrm>
            <a:off x="2912630" y="5470755"/>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cxnSp>
        <p:nvCxnSpPr>
          <p:cNvPr id="99" name="Connecteur droit 98"/>
          <p:cNvCxnSpPr>
            <a:stCxn id="62" idx="2"/>
            <a:endCxn id="88" idx="2"/>
          </p:cNvCxnSpPr>
          <p:nvPr/>
        </p:nvCxnSpPr>
        <p:spPr>
          <a:xfrm>
            <a:off x="2069751" y="3228357"/>
            <a:ext cx="1054721" cy="2667452"/>
          </a:xfrm>
          <a:prstGeom prst="line">
            <a:avLst/>
          </a:prstGeom>
          <a:noFill/>
          <a:ln w="38100" cap="flat" cmpd="sng" algn="ctr">
            <a:solidFill>
              <a:srgbClr val="4F81BD">
                <a:shade val="95000"/>
                <a:satMod val="105000"/>
              </a:srgbClr>
            </a:solidFill>
            <a:prstDash val="solid"/>
          </a:ln>
          <a:effectLst/>
        </p:spPr>
      </p:cxnSp>
      <p:cxnSp>
        <p:nvCxnSpPr>
          <p:cNvPr id="102" name="Connecteur droit 101"/>
          <p:cNvCxnSpPr>
            <a:stCxn id="87" idx="2"/>
            <a:endCxn id="65" idx="2"/>
          </p:cNvCxnSpPr>
          <p:nvPr/>
        </p:nvCxnSpPr>
        <p:spPr>
          <a:xfrm flipH="1" flipV="1">
            <a:off x="3922347" y="2875665"/>
            <a:ext cx="67532" cy="2346138"/>
          </a:xfrm>
          <a:prstGeom prst="line">
            <a:avLst/>
          </a:prstGeom>
          <a:noFill/>
          <a:ln w="38100" cap="flat" cmpd="sng" algn="ctr">
            <a:solidFill>
              <a:srgbClr val="4F81BD">
                <a:shade val="95000"/>
                <a:satMod val="105000"/>
              </a:srgbClr>
            </a:solidFill>
            <a:prstDash val="solid"/>
          </a:ln>
          <a:effectLst/>
        </p:spPr>
      </p:cxnSp>
      <p:cxnSp>
        <p:nvCxnSpPr>
          <p:cNvPr id="105" name="Connecteur droit 104"/>
          <p:cNvCxnSpPr>
            <a:stCxn id="87" idx="2"/>
            <a:endCxn id="1027" idx="2"/>
          </p:cNvCxnSpPr>
          <p:nvPr/>
        </p:nvCxnSpPr>
        <p:spPr>
          <a:xfrm flipV="1">
            <a:off x="3989879" y="2880581"/>
            <a:ext cx="2562970" cy="2341222"/>
          </a:xfrm>
          <a:prstGeom prst="line">
            <a:avLst/>
          </a:prstGeom>
          <a:noFill/>
          <a:ln w="38100" cap="flat" cmpd="sng" algn="ctr">
            <a:solidFill>
              <a:srgbClr val="4F81BD">
                <a:shade val="95000"/>
                <a:satMod val="105000"/>
              </a:srgbClr>
            </a:solidFill>
            <a:prstDash val="solid"/>
          </a:ln>
          <a:effectLst/>
        </p:spPr>
      </p:cxnSp>
      <p:sp>
        <p:nvSpPr>
          <p:cNvPr id="111" name="ZoneTexte 110"/>
          <p:cNvSpPr txBox="1"/>
          <p:nvPr/>
        </p:nvSpPr>
        <p:spPr>
          <a:xfrm>
            <a:off x="1129971" y="1196752"/>
            <a:ext cx="1836204" cy="369332"/>
          </a:xfrm>
          <a:prstGeom prst="rect">
            <a:avLst/>
          </a:prstGeom>
          <a:noFill/>
        </p:spPr>
        <p:txBody>
          <a:bodyPr wrap="square" rtlCol="0">
            <a:spAutoFit/>
          </a:bodyPr>
          <a:lstStyle/>
          <a:p>
            <a:r>
              <a:rPr lang="fr-FR" b="1" dirty="0" smtClean="0"/>
              <a:t>Datacenter 1</a:t>
            </a:r>
            <a:endParaRPr lang="fr-FR" dirty="0"/>
          </a:p>
        </p:txBody>
      </p:sp>
      <p:sp>
        <p:nvSpPr>
          <p:cNvPr id="112" name="ZoneTexte 111"/>
          <p:cNvSpPr txBox="1"/>
          <p:nvPr/>
        </p:nvSpPr>
        <p:spPr>
          <a:xfrm>
            <a:off x="3743908" y="5661248"/>
            <a:ext cx="1836204" cy="369332"/>
          </a:xfrm>
          <a:prstGeom prst="rect">
            <a:avLst/>
          </a:prstGeom>
          <a:noFill/>
        </p:spPr>
        <p:txBody>
          <a:bodyPr wrap="square" rtlCol="0">
            <a:spAutoFit/>
          </a:bodyPr>
          <a:lstStyle/>
          <a:p>
            <a:r>
              <a:rPr lang="fr-FR" b="1" dirty="0" smtClean="0"/>
              <a:t>Datacenter 2</a:t>
            </a:r>
            <a:endParaRPr lang="fr-FR" dirty="0"/>
          </a:p>
        </p:txBody>
      </p:sp>
      <p:sp>
        <p:nvSpPr>
          <p:cNvPr id="113" name="ZoneTexte 112"/>
          <p:cNvSpPr txBox="1"/>
          <p:nvPr/>
        </p:nvSpPr>
        <p:spPr>
          <a:xfrm>
            <a:off x="5793213" y="1268760"/>
            <a:ext cx="1836204" cy="646331"/>
          </a:xfrm>
          <a:prstGeom prst="rect">
            <a:avLst/>
          </a:prstGeom>
          <a:noFill/>
        </p:spPr>
        <p:txBody>
          <a:bodyPr wrap="square" rtlCol="0">
            <a:spAutoFit/>
          </a:bodyPr>
          <a:lstStyle/>
          <a:p>
            <a:r>
              <a:rPr lang="fr-FR" b="1" dirty="0" err="1" smtClean="0"/>
              <a:t>Constrained</a:t>
            </a:r>
            <a:r>
              <a:rPr lang="fr-FR" b="1" dirty="0" smtClean="0"/>
              <a:t> Datacenter</a:t>
            </a:r>
            <a:endParaRPr lang="fr-FR" dirty="0"/>
          </a:p>
        </p:txBody>
      </p:sp>
      <p:sp>
        <p:nvSpPr>
          <p:cNvPr id="115" name="ZoneTexte 114"/>
          <p:cNvSpPr txBox="1"/>
          <p:nvPr/>
        </p:nvSpPr>
        <p:spPr>
          <a:xfrm>
            <a:off x="1404308" y="3997667"/>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Enterprise 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6" name="ZoneTexte 115"/>
          <p:cNvSpPr txBox="1"/>
          <p:nvPr/>
        </p:nvSpPr>
        <p:spPr>
          <a:xfrm>
            <a:off x="4610518" y="2438299"/>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Enterprise 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7" name="ZoneTexte 116"/>
          <p:cNvSpPr txBox="1"/>
          <p:nvPr/>
        </p:nvSpPr>
        <p:spPr>
          <a:xfrm>
            <a:off x="2852341" y="3605962"/>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Mission-</a:t>
            </a:r>
            <a:r>
              <a:rPr kumimoji="0" lang="fr-FR" sz="1200" b="0" i="1" u="none" strike="noStrike" kern="0" cap="none" spc="0" normalizeH="0" baseline="0" noProof="0" dirty="0" err="1" smtClean="0">
                <a:ln>
                  <a:noFill/>
                </a:ln>
                <a:solidFill>
                  <a:srgbClr val="1F497D">
                    <a:lumMod val="60000"/>
                    <a:lumOff val="40000"/>
                  </a:srgbClr>
                </a:solidFill>
                <a:effectLst/>
                <a:uLnTx/>
                <a:uFillTx/>
                <a:latin typeface="Arial" pitchFamily="34" charset="0"/>
                <a:cs typeface="Arial" pitchFamily="34" charset="0"/>
              </a:rPr>
              <a:t>critical</a:t>
            </a:r>
            <a:r>
              <a:rPr kumimoji="0" lang="fr-FR" sz="1200" b="0" i="1" u="none" strike="noStrike" kern="0" cap="none" spc="0" normalizeH="0" noProof="0" dirty="0" smtClean="0">
                <a:ln>
                  <a:noFill/>
                </a:ln>
                <a:solidFill>
                  <a:srgbClr val="1F497D">
                    <a:lumMod val="60000"/>
                    <a:lumOff val="40000"/>
                  </a:srgbClr>
                </a:solidFill>
                <a:effectLst/>
                <a:uLnTx/>
                <a:uFillTx/>
                <a:latin typeface="Arial" pitchFamily="34" charset="0"/>
                <a:cs typeface="Arial" pitchFamily="34" charset="0"/>
              </a:rPr>
              <a:t> </a:t>
            </a: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8" name="ZoneTexte 117"/>
          <p:cNvSpPr txBox="1"/>
          <p:nvPr/>
        </p:nvSpPr>
        <p:spPr>
          <a:xfrm>
            <a:off x="5476401" y="3631618"/>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Mission-</a:t>
            </a:r>
            <a:r>
              <a:rPr kumimoji="0" lang="fr-FR" sz="1200" b="0" i="1" u="none" strike="noStrike" kern="0" cap="none" spc="0" normalizeH="0" baseline="0" noProof="0" dirty="0" err="1" smtClean="0">
                <a:ln>
                  <a:noFill/>
                </a:ln>
                <a:solidFill>
                  <a:srgbClr val="1F497D">
                    <a:lumMod val="60000"/>
                    <a:lumOff val="40000"/>
                  </a:srgbClr>
                </a:solidFill>
                <a:effectLst/>
                <a:uLnTx/>
                <a:uFillTx/>
                <a:latin typeface="Arial" pitchFamily="34" charset="0"/>
                <a:cs typeface="Arial" pitchFamily="34" charset="0"/>
              </a:rPr>
              <a:t>critical</a:t>
            </a:r>
            <a:r>
              <a:rPr kumimoji="0" lang="fr-FR" sz="1200" b="0" i="1" u="none" strike="noStrike" kern="0" cap="none" spc="0" normalizeH="0" noProof="0" dirty="0" smtClean="0">
                <a:ln>
                  <a:noFill/>
                </a:ln>
                <a:solidFill>
                  <a:srgbClr val="1F497D">
                    <a:lumMod val="60000"/>
                    <a:lumOff val="40000"/>
                  </a:srgbClr>
                </a:solidFill>
                <a:effectLst/>
                <a:uLnTx/>
                <a:uFillTx/>
                <a:latin typeface="Arial" pitchFamily="34" charset="0"/>
                <a:cs typeface="Arial" pitchFamily="34" charset="0"/>
              </a:rPr>
              <a:t> </a:t>
            </a: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cxnSp>
        <p:nvCxnSpPr>
          <p:cNvPr id="119" name="Connecteur droit 118"/>
          <p:cNvCxnSpPr>
            <a:stCxn id="1043" idx="2"/>
            <a:endCxn id="77" idx="2"/>
          </p:cNvCxnSpPr>
          <p:nvPr/>
        </p:nvCxnSpPr>
        <p:spPr>
          <a:xfrm flipH="1" flipV="1">
            <a:off x="7527465" y="3142226"/>
            <a:ext cx="555801" cy="1740819"/>
          </a:xfrm>
          <a:prstGeom prst="line">
            <a:avLst/>
          </a:prstGeom>
          <a:noFill/>
          <a:ln w="38100" cap="flat" cmpd="sng" algn="ctr">
            <a:solidFill>
              <a:schemeClr val="tx1"/>
            </a:solidFill>
            <a:prstDash val="solid"/>
          </a:ln>
          <a:effectLst/>
        </p:spPr>
      </p:cxnSp>
      <p:sp>
        <p:nvSpPr>
          <p:cNvPr id="122" name="Cylindre 121"/>
          <p:cNvSpPr/>
          <p:nvPr/>
        </p:nvSpPr>
        <p:spPr>
          <a:xfrm>
            <a:off x="6287632" y="2558117"/>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123" name="Cylindre 122"/>
          <p:cNvSpPr/>
          <p:nvPr/>
        </p:nvSpPr>
        <p:spPr>
          <a:xfrm>
            <a:off x="7315623" y="284046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pic>
        <p:nvPicPr>
          <p:cNvPr id="130"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996" y="488156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6178" y="4998294"/>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360" y="511501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6542" y="5231744"/>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518" y="435714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918" y="4509549"/>
            <a:ext cx="678296" cy="678296"/>
          </a:xfrm>
          <a:prstGeom prst="rect">
            <a:avLst/>
          </a:prstGeom>
          <a:noFill/>
          <a:extLst>
            <a:ext uri="{909E8E84-426E-40DD-AFC4-6F175D3DCCD1}">
              <a14:hiddenFill xmlns:a14="http://schemas.microsoft.com/office/drawing/2010/main">
                <a:solidFill>
                  <a:srgbClr val="FFFFFF"/>
                </a:solidFill>
              </a14:hiddenFill>
            </a:ext>
          </a:extLst>
        </p:spPr>
      </p:pic>
      <p:cxnSp>
        <p:nvCxnSpPr>
          <p:cNvPr id="136" name="Connecteur droit 135"/>
          <p:cNvCxnSpPr>
            <a:stCxn id="132" idx="1"/>
            <a:endCxn id="89" idx="2"/>
          </p:cNvCxnSpPr>
          <p:nvPr/>
        </p:nvCxnSpPr>
        <p:spPr>
          <a:xfrm flipH="1">
            <a:off x="4977068" y="5454167"/>
            <a:ext cx="1209292" cy="88950"/>
          </a:xfrm>
          <a:prstGeom prst="line">
            <a:avLst/>
          </a:prstGeom>
          <a:noFill/>
          <a:ln w="38100" cap="flat" cmpd="sng" algn="ctr">
            <a:solidFill>
              <a:schemeClr val="tx1"/>
            </a:solidFill>
            <a:prstDash val="solid"/>
          </a:ln>
          <a:effectLst/>
        </p:spPr>
      </p:cxnSp>
      <p:sp>
        <p:nvSpPr>
          <p:cNvPr id="139" name="ZoneTexte 138"/>
          <p:cNvSpPr txBox="1"/>
          <p:nvPr/>
        </p:nvSpPr>
        <p:spPr>
          <a:xfrm>
            <a:off x="5580112" y="5879013"/>
            <a:ext cx="1836204" cy="646331"/>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and </a:t>
            </a:r>
            <a:r>
              <a:rPr lang="fr-FR" b="1" dirty="0" err="1" smtClean="0"/>
              <a:t>consumers</a:t>
            </a:r>
            <a:endParaRPr lang="fr-FR" b="1" dirty="0"/>
          </a:p>
        </p:txBody>
      </p:sp>
      <p:sp>
        <p:nvSpPr>
          <p:cNvPr id="140" name="ZoneTexte 139"/>
          <p:cNvSpPr txBox="1"/>
          <p:nvPr/>
        </p:nvSpPr>
        <p:spPr>
          <a:xfrm>
            <a:off x="7380312" y="5132477"/>
            <a:ext cx="1836204" cy="646331"/>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and </a:t>
            </a:r>
            <a:r>
              <a:rPr lang="fr-FR" b="1" dirty="0" err="1" smtClean="0"/>
              <a:t>consumers</a:t>
            </a:r>
            <a:endParaRPr lang="fr-FR" b="1" dirty="0"/>
          </a:p>
        </p:txBody>
      </p:sp>
      <p:sp>
        <p:nvSpPr>
          <p:cNvPr id="1049" name="Cube 1048"/>
          <p:cNvSpPr/>
          <p:nvPr/>
        </p:nvSpPr>
        <p:spPr>
          <a:xfrm>
            <a:off x="2056024" y="2482419"/>
            <a:ext cx="334151" cy="442525"/>
          </a:xfrm>
          <a:prstGeom prst="cub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algn="ctr"/>
            <a:endParaRPr lang="fr-FR" sz="1400" kern="0">
              <a:solidFill>
                <a:sysClr val="windowText" lastClr="000000"/>
              </a:solidFill>
              <a:latin typeface="Arial"/>
            </a:endParaRPr>
          </a:p>
        </p:txBody>
      </p:sp>
      <p:sp>
        <p:nvSpPr>
          <p:cNvPr id="145" name="Cube 144"/>
          <p:cNvSpPr/>
          <p:nvPr/>
        </p:nvSpPr>
        <p:spPr>
          <a:xfrm>
            <a:off x="3621962" y="4451607"/>
            <a:ext cx="334151" cy="442525"/>
          </a:xfrm>
          <a:prstGeom prst="cub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algn="ctr"/>
            <a:endParaRPr lang="fr-FR" sz="1400" kern="0">
              <a:solidFill>
                <a:sysClr val="windowText" lastClr="000000"/>
              </a:solidFill>
              <a:latin typeface="Arial"/>
            </a:endParaRPr>
          </a:p>
        </p:txBody>
      </p:sp>
      <p:sp>
        <p:nvSpPr>
          <p:cNvPr id="146" name="ZoneTexte 145"/>
          <p:cNvSpPr txBox="1"/>
          <p:nvPr/>
        </p:nvSpPr>
        <p:spPr>
          <a:xfrm>
            <a:off x="1835696" y="2566492"/>
            <a:ext cx="1152821" cy="286444"/>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effectLst/>
                <a:uLnTx/>
                <a:uFillTx/>
                <a:latin typeface="Arial" pitchFamily="34" charset="0"/>
                <a:cs typeface="Arial" pitchFamily="34" charset="0"/>
              </a:rPr>
              <a:t>SDN Ctrl</a:t>
            </a:r>
            <a:endParaRPr kumimoji="0" lang="en-US" sz="1200" b="0" i="1" u="none" strike="noStrike" kern="0" cap="none" spc="0" normalizeH="0" baseline="0" noProof="0" dirty="0">
              <a:ln>
                <a:noFill/>
              </a:ln>
              <a:effectLst/>
              <a:uLnTx/>
              <a:uFillTx/>
              <a:latin typeface="Arial" pitchFamily="34" charset="0"/>
              <a:cs typeface="Arial" pitchFamily="34" charset="0"/>
            </a:endParaRPr>
          </a:p>
        </p:txBody>
      </p:sp>
      <p:sp>
        <p:nvSpPr>
          <p:cNvPr id="148" name="ZoneTexte 147"/>
          <p:cNvSpPr txBox="1"/>
          <p:nvPr/>
        </p:nvSpPr>
        <p:spPr>
          <a:xfrm>
            <a:off x="1440282" y="2780928"/>
            <a:ext cx="683446"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effectLst/>
                <a:uLnTx/>
                <a:uFillTx/>
                <a:latin typeface="Arial" pitchFamily="34" charset="0"/>
                <a:cs typeface="Arial" pitchFamily="34" charset="0"/>
              </a:rPr>
              <a:t>SDN </a:t>
            </a:r>
            <a:r>
              <a:rPr kumimoji="0" lang="fr-FR" sz="1200" b="0" i="1" u="none" strike="noStrike" kern="0" cap="none" spc="0" normalizeH="0" baseline="0" noProof="0" dirty="0" err="1" smtClean="0">
                <a:ln>
                  <a:noFill/>
                </a:ln>
                <a:effectLst/>
                <a:uLnTx/>
                <a:uFillTx/>
                <a:latin typeface="Arial" pitchFamily="34" charset="0"/>
                <a:cs typeface="Arial" pitchFamily="34" charset="0"/>
              </a:rPr>
              <a:t>sw</a:t>
            </a:r>
            <a:endParaRPr kumimoji="0" lang="en-US" sz="1200" b="0" i="1" u="none" strike="noStrike" kern="0" cap="none" spc="0" normalizeH="0" baseline="0" noProof="0" dirty="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2395068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3"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118" y="4204749"/>
            <a:ext cx="678296" cy="678296"/>
          </a:xfrm>
          <a:prstGeom prst="rect">
            <a:avLst/>
          </a:prstGeom>
          <a:noFill/>
          <a:extLst>
            <a:ext uri="{909E8E84-426E-40DD-AFC4-6F175D3DCCD1}">
              <a14:hiddenFill xmlns:a14="http://schemas.microsoft.com/office/drawing/2010/main">
                <a:solidFill>
                  <a:srgbClr val="FFFFFF"/>
                </a:solidFill>
              </a14:hiddenFill>
            </a:ext>
          </a:extLst>
        </p:spPr>
      </p:pic>
      <p:sp>
        <p:nvSpPr>
          <p:cNvPr id="24" name="Nuage 23"/>
          <p:cNvSpPr/>
          <p:nvPr/>
        </p:nvSpPr>
        <p:spPr>
          <a:xfrm>
            <a:off x="1335455" y="1330215"/>
            <a:ext cx="3308553" cy="234888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sp>
        <p:nvSpPr>
          <p:cNvPr id="82" name="Nuage 81"/>
          <p:cNvSpPr/>
          <p:nvPr/>
        </p:nvSpPr>
        <p:spPr>
          <a:xfrm>
            <a:off x="5727943" y="1844824"/>
            <a:ext cx="2588473" cy="180020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1809" y="1527653"/>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402" y="2201659"/>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998" y="1848967"/>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4"/>
          <p:cNvSpPr>
            <a:spLocks noGrp="1"/>
          </p:cNvSpPr>
          <p:nvPr>
            <p:ph type="title"/>
          </p:nvPr>
        </p:nvSpPr>
        <p:spPr/>
        <p:txBody>
          <a:bodyPr/>
          <a:lstStyle/>
          <a:p>
            <a:r>
              <a:rPr lang="fr-FR" dirty="0" smtClean="0"/>
              <a:t>Service </a:t>
            </a:r>
            <a:r>
              <a:rPr lang="fr-FR" dirty="0" err="1"/>
              <a:t>d</a:t>
            </a:r>
            <a:r>
              <a:rPr lang="fr-FR" dirty="0" err="1" smtClean="0"/>
              <a:t>eployment</a:t>
            </a:r>
            <a:r>
              <a:rPr lang="fr-FR" dirty="0" smtClean="0"/>
              <a:t> </a:t>
            </a:r>
            <a:r>
              <a:rPr lang="fr-FR" dirty="0" err="1" smtClean="0"/>
              <a:t>example</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11</a:t>
            </a:fld>
            <a:endParaRPr lang="fr-BE"/>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2087235"/>
            <a:ext cx="793346" cy="79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8" name="Connecteur droit 57"/>
          <p:cNvCxnSpPr>
            <a:stCxn id="1028" idx="2"/>
            <a:endCxn id="62" idx="2"/>
          </p:cNvCxnSpPr>
          <p:nvPr/>
        </p:nvCxnSpPr>
        <p:spPr>
          <a:xfrm flipH="1">
            <a:off x="2069751" y="2554351"/>
            <a:ext cx="865407" cy="674006"/>
          </a:xfrm>
          <a:prstGeom prst="line">
            <a:avLst/>
          </a:prstGeom>
          <a:noFill/>
          <a:ln w="9525" cap="flat" cmpd="sng" algn="ctr">
            <a:solidFill>
              <a:srgbClr val="4F81BD">
                <a:shade val="95000"/>
                <a:satMod val="105000"/>
              </a:srgbClr>
            </a:solidFill>
            <a:prstDash val="solid"/>
          </a:ln>
          <a:effectLst/>
        </p:spPr>
      </p:cxnSp>
      <p:cxnSp>
        <p:nvCxnSpPr>
          <p:cNvPr id="64" name="Connecteur droit 63"/>
          <p:cNvCxnSpPr>
            <a:stCxn id="65" idx="2"/>
            <a:endCxn id="1028" idx="2"/>
          </p:cNvCxnSpPr>
          <p:nvPr/>
        </p:nvCxnSpPr>
        <p:spPr>
          <a:xfrm flipH="1" flipV="1">
            <a:off x="2935158" y="2554351"/>
            <a:ext cx="987189" cy="321314"/>
          </a:xfrm>
          <a:prstGeom prst="line">
            <a:avLst/>
          </a:prstGeom>
          <a:noFill/>
          <a:ln w="9525" cap="flat" cmpd="sng" algn="ctr">
            <a:solidFill>
              <a:srgbClr val="4F81BD">
                <a:shade val="95000"/>
                <a:satMod val="105000"/>
              </a:srgbClr>
            </a:solidFill>
            <a:prstDash val="solid"/>
          </a:ln>
          <a:effectLst/>
        </p:spPr>
      </p:cxnSp>
      <p:cxnSp>
        <p:nvCxnSpPr>
          <p:cNvPr id="68" name="Connecteur droit 67"/>
          <p:cNvCxnSpPr>
            <a:stCxn id="65" idx="2"/>
            <a:endCxn id="62" idx="2"/>
          </p:cNvCxnSpPr>
          <p:nvPr/>
        </p:nvCxnSpPr>
        <p:spPr>
          <a:xfrm flipH="1">
            <a:off x="2069751" y="2875665"/>
            <a:ext cx="1852596" cy="352692"/>
          </a:xfrm>
          <a:prstGeom prst="line">
            <a:avLst/>
          </a:prstGeom>
          <a:noFill/>
          <a:ln w="9525" cap="flat" cmpd="sng" algn="ctr">
            <a:solidFill>
              <a:srgbClr val="4F81BD">
                <a:shade val="95000"/>
                <a:satMod val="105000"/>
              </a:srgbClr>
            </a:solidFill>
            <a:prstDash val="solid"/>
          </a:ln>
          <a:effectLst/>
        </p:spPr>
      </p:cxnSp>
      <p:sp>
        <p:nvSpPr>
          <p:cNvPr id="73" name="Cylindre 72"/>
          <p:cNvSpPr/>
          <p:nvPr/>
        </p:nvSpPr>
        <p:spPr>
          <a:xfrm>
            <a:off x="2697472" y="2117130"/>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74" name="Cylindre 73"/>
          <p:cNvSpPr/>
          <p:nvPr/>
        </p:nvSpPr>
        <p:spPr>
          <a:xfrm>
            <a:off x="3710505" y="246982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75" name="Cylindre 74"/>
          <p:cNvSpPr/>
          <p:nvPr/>
        </p:nvSpPr>
        <p:spPr>
          <a:xfrm>
            <a:off x="1857909" y="2803303"/>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pic>
        <p:nvPicPr>
          <p:cNvPr id="7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0792" y="2348880"/>
            <a:ext cx="793346" cy="79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8" name="Connecteur droit 77"/>
          <p:cNvCxnSpPr>
            <a:stCxn id="77" idx="2"/>
            <a:endCxn id="1027" idx="2"/>
          </p:cNvCxnSpPr>
          <p:nvPr/>
        </p:nvCxnSpPr>
        <p:spPr>
          <a:xfrm flipH="1" flipV="1">
            <a:off x="6552849" y="2880581"/>
            <a:ext cx="974616" cy="261645"/>
          </a:xfrm>
          <a:prstGeom prst="line">
            <a:avLst/>
          </a:prstGeom>
          <a:noFill/>
          <a:ln w="9525" cap="flat" cmpd="sng" algn="ctr">
            <a:solidFill>
              <a:srgbClr val="4F81BD">
                <a:shade val="95000"/>
                <a:satMod val="105000"/>
              </a:srgbClr>
            </a:solidFill>
            <a:prstDash val="solid"/>
          </a:ln>
          <a:effectLst/>
        </p:spPr>
      </p:cxnSp>
      <p:cxnSp>
        <p:nvCxnSpPr>
          <p:cNvPr id="83" name="Connecteur droit 82"/>
          <p:cNvCxnSpPr>
            <a:stCxn id="65" idx="2"/>
            <a:endCxn id="1027" idx="2"/>
          </p:cNvCxnSpPr>
          <p:nvPr/>
        </p:nvCxnSpPr>
        <p:spPr>
          <a:xfrm>
            <a:off x="3922347" y="2875665"/>
            <a:ext cx="2630502" cy="4916"/>
          </a:xfrm>
          <a:prstGeom prst="line">
            <a:avLst/>
          </a:prstGeom>
          <a:noFill/>
          <a:ln w="38100" cap="flat" cmpd="sng" algn="ctr">
            <a:solidFill>
              <a:srgbClr val="4F81BD">
                <a:shade val="95000"/>
                <a:satMod val="105000"/>
              </a:srgbClr>
            </a:solidFill>
            <a:prstDash val="solid"/>
          </a:ln>
          <a:effectLst/>
        </p:spPr>
      </p:cxnSp>
      <p:sp>
        <p:nvSpPr>
          <p:cNvPr id="86" name="Nuage 85"/>
          <p:cNvSpPr/>
          <p:nvPr/>
        </p:nvSpPr>
        <p:spPr>
          <a:xfrm>
            <a:off x="2390176" y="3997667"/>
            <a:ext cx="3308553" cy="234888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pic>
        <p:nvPicPr>
          <p:cNvPr id="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530" y="4195105"/>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1123" y="4869111"/>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3719" y="4516419"/>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0" name="Connecteur droit 89"/>
          <p:cNvCxnSpPr>
            <a:stCxn id="87" idx="2"/>
            <a:endCxn id="88" idx="2"/>
          </p:cNvCxnSpPr>
          <p:nvPr/>
        </p:nvCxnSpPr>
        <p:spPr>
          <a:xfrm flipH="1">
            <a:off x="3124472" y="5221803"/>
            <a:ext cx="865407" cy="674006"/>
          </a:xfrm>
          <a:prstGeom prst="line">
            <a:avLst/>
          </a:prstGeom>
          <a:noFill/>
          <a:ln w="9525" cap="flat" cmpd="sng" algn="ctr">
            <a:solidFill>
              <a:srgbClr val="4F81BD">
                <a:shade val="95000"/>
                <a:satMod val="105000"/>
              </a:srgbClr>
            </a:solidFill>
            <a:prstDash val="solid"/>
          </a:ln>
          <a:effectLst/>
        </p:spPr>
      </p:cxnSp>
      <p:cxnSp>
        <p:nvCxnSpPr>
          <p:cNvPr id="91" name="Connecteur droit 90"/>
          <p:cNvCxnSpPr>
            <a:stCxn id="89" idx="2"/>
            <a:endCxn id="87" idx="2"/>
          </p:cNvCxnSpPr>
          <p:nvPr/>
        </p:nvCxnSpPr>
        <p:spPr>
          <a:xfrm flipH="1" flipV="1">
            <a:off x="3989879" y="5221803"/>
            <a:ext cx="987189" cy="321314"/>
          </a:xfrm>
          <a:prstGeom prst="line">
            <a:avLst/>
          </a:prstGeom>
          <a:noFill/>
          <a:ln w="9525" cap="flat" cmpd="sng" algn="ctr">
            <a:solidFill>
              <a:srgbClr val="4F81BD">
                <a:shade val="95000"/>
                <a:satMod val="105000"/>
              </a:srgbClr>
            </a:solidFill>
            <a:prstDash val="solid"/>
          </a:ln>
          <a:effectLst/>
        </p:spPr>
      </p:cxnSp>
      <p:cxnSp>
        <p:nvCxnSpPr>
          <p:cNvPr id="92" name="Connecteur droit 91"/>
          <p:cNvCxnSpPr>
            <a:stCxn id="89" idx="2"/>
            <a:endCxn id="88" idx="2"/>
          </p:cNvCxnSpPr>
          <p:nvPr/>
        </p:nvCxnSpPr>
        <p:spPr>
          <a:xfrm flipH="1">
            <a:off x="3124472" y="5543117"/>
            <a:ext cx="1852596" cy="352692"/>
          </a:xfrm>
          <a:prstGeom prst="line">
            <a:avLst/>
          </a:prstGeom>
          <a:noFill/>
          <a:ln w="9525" cap="flat" cmpd="sng" algn="ctr">
            <a:solidFill>
              <a:srgbClr val="4F81BD">
                <a:shade val="95000"/>
                <a:satMod val="105000"/>
              </a:srgbClr>
            </a:solidFill>
            <a:prstDash val="solid"/>
          </a:ln>
          <a:effectLst/>
        </p:spPr>
      </p:cxnSp>
      <p:sp>
        <p:nvSpPr>
          <p:cNvPr id="93" name="Cylindre 92"/>
          <p:cNvSpPr/>
          <p:nvPr/>
        </p:nvSpPr>
        <p:spPr>
          <a:xfrm>
            <a:off x="3752193" y="478458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94" name="Cylindre 93"/>
          <p:cNvSpPr/>
          <p:nvPr/>
        </p:nvSpPr>
        <p:spPr>
          <a:xfrm>
            <a:off x="4765226" y="5137274"/>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95" name="Cylindre 94"/>
          <p:cNvSpPr/>
          <p:nvPr/>
        </p:nvSpPr>
        <p:spPr>
          <a:xfrm>
            <a:off x="2912630" y="5470755"/>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cxnSp>
        <p:nvCxnSpPr>
          <p:cNvPr id="99" name="Connecteur droit 98"/>
          <p:cNvCxnSpPr>
            <a:stCxn id="62" idx="2"/>
            <a:endCxn id="88" idx="2"/>
          </p:cNvCxnSpPr>
          <p:nvPr/>
        </p:nvCxnSpPr>
        <p:spPr>
          <a:xfrm>
            <a:off x="2069751" y="3228357"/>
            <a:ext cx="1054721" cy="2667452"/>
          </a:xfrm>
          <a:prstGeom prst="line">
            <a:avLst/>
          </a:prstGeom>
          <a:noFill/>
          <a:ln w="38100" cap="flat" cmpd="sng" algn="ctr">
            <a:solidFill>
              <a:srgbClr val="4F81BD">
                <a:shade val="95000"/>
                <a:satMod val="105000"/>
              </a:srgbClr>
            </a:solidFill>
            <a:prstDash val="solid"/>
          </a:ln>
          <a:effectLst/>
        </p:spPr>
      </p:cxnSp>
      <p:cxnSp>
        <p:nvCxnSpPr>
          <p:cNvPr id="102" name="Connecteur droit 101"/>
          <p:cNvCxnSpPr>
            <a:stCxn id="87" idx="2"/>
            <a:endCxn id="65" idx="2"/>
          </p:cNvCxnSpPr>
          <p:nvPr/>
        </p:nvCxnSpPr>
        <p:spPr>
          <a:xfrm flipH="1" flipV="1">
            <a:off x="3922347" y="2875665"/>
            <a:ext cx="67532" cy="2346138"/>
          </a:xfrm>
          <a:prstGeom prst="line">
            <a:avLst/>
          </a:prstGeom>
          <a:noFill/>
          <a:ln w="38100" cap="flat" cmpd="sng" algn="ctr">
            <a:solidFill>
              <a:srgbClr val="4F81BD">
                <a:shade val="95000"/>
                <a:satMod val="105000"/>
              </a:srgbClr>
            </a:solidFill>
            <a:prstDash val="solid"/>
          </a:ln>
          <a:effectLst/>
        </p:spPr>
      </p:cxnSp>
      <p:cxnSp>
        <p:nvCxnSpPr>
          <p:cNvPr id="105" name="Connecteur droit 104"/>
          <p:cNvCxnSpPr>
            <a:stCxn id="87" idx="2"/>
            <a:endCxn id="1027" idx="2"/>
          </p:cNvCxnSpPr>
          <p:nvPr/>
        </p:nvCxnSpPr>
        <p:spPr>
          <a:xfrm flipV="1">
            <a:off x="3989879" y="2880581"/>
            <a:ext cx="2562970" cy="2341222"/>
          </a:xfrm>
          <a:prstGeom prst="line">
            <a:avLst/>
          </a:prstGeom>
          <a:noFill/>
          <a:ln w="38100" cap="flat" cmpd="sng" algn="ctr">
            <a:solidFill>
              <a:srgbClr val="4F81BD">
                <a:shade val="95000"/>
                <a:satMod val="105000"/>
              </a:srgbClr>
            </a:solidFill>
            <a:prstDash val="solid"/>
          </a:ln>
          <a:effectLst/>
        </p:spPr>
      </p:cxnSp>
      <p:sp>
        <p:nvSpPr>
          <p:cNvPr id="111" name="ZoneTexte 110"/>
          <p:cNvSpPr txBox="1"/>
          <p:nvPr/>
        </p:nvSpPr>
        <p:spPr>
          <a:xfrm>
            <a:off x="1129971" y="1196752"/>
            <a:ext cx="1836204" cy="369332"/>
          </a:xfrm>
          <a:prstGeom prst="rect">
            <a:avLst/>
          </a:prstGeom>
          <a:noFill/>
        </p:spPr>
        <p:txBody>
          <a:bodyPr wrap="square" rtlCol="0">
            <a:spAutoFit/>
          </a:bodyPr>
          <a:lstStyle/>
          <a:p>
            <a:r>
              <a:rPr lang="fr-FR" b="1" dirty="0" smtClean="0"/>
              <a:t>Datacenter 1</a:t>
            </a:r>
            <a:endParaRPr lang="fr-FR" dirty="0"/>
          </a:p>
        </p:txBody>
      </p:sp>
      <p:sp>
        <p:nvSpPr>
          <p:cNvPr id="112" name="ZoneTexte 111"/>
          <p:cNvSpPr txBox="1"/>
          <p:nvPr/>
        </p:nvSpPr>
        <p:spPr>
          <a:xfrm>
            <a:off x="3743908" y="5661248"/>
            <a:ext cx="1836204" cy="369332"/>
          </a:xfrm>
          <a:prstGeom prst="rect">
            <a:avLst/>
          </a:prstGeom>
          <a:noFill/>
        </p:spPr>
        <p:txBody>
          <a:bodyPr wrap="square" rtlCol="0">
            <a:spAutoFit/>
          </a:bodyPr>
          <a:lstStyle/>
          <a:p>
            <a:r>
              <a:rPr lang="fr-FR" b="1" dirty="0" smtClean="0"/>
              <a:t>Datacenter 2</a:t>
            </a:r>
            <a:endParaRPr lang="fr-FR" dirty="0"/>
          </a:p>
        </p:txBody>
      </p:sp>
      <p:sp>
        <p:nvSpPr>
          <p:cNvPr id="113" name="ZoneTexte 112"/>
          <p:cNvSpPr txBox="1"/>
          <p:nvPr/>
        </p:nvSpPr>
        <p:spPr>
          <a:xfrm>
            <a:off x="5793213" y="1268760"/>
            <a:ext cx="1836204" cy="646331"/>
          </a:xfrm>
          <a:prstGeom prst="rect">
            <a:avLst/>
          </a:prstGeom>
          <a:noFill/>
        </p:spPr>
        <p:txBody>
          <a:bodyPr wrap="square" rtlCol="0">
            <a:spAutoFit/>
          </a:bodyPr>
          <a:lstStyle/>
          <a:p>
            <a:r>
              <a:rPr lang="fr-FR" b="1" dirty="0" err="1" smtClean="0"/>
              <a:t>Constrained</a:t>
            </a:r>
            <a:r>
              <a:rPr lang="fr-FR" b="1" dirty="0" smtClean="0"/>
              <a:t> Datacenter</a:t>
            </a:r>
            <a:endParaRPr lang="fr-FR" dirty="0"/>
          </a:p>
        </p:txBody>
      </p:sp>
      <p:sp>
        <p:nvSpPr>
          <p:cNvPr id="115" name="ZoneTexte 114"/>
          <p:cNvSpPr txBox="1"/>
          <p:nvPr/>
        </p:nvSpPr>
        <p:spPr>
          <a:xfrm>
            <a:off x="1404308" y="3997667"/>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Enterprise 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6" name="ZoneTexte 115"/>
          <p:cNvSpPr txBox="1"/>
          <p:nvPr/>
        </p:nvSpPr>
        <p:spPr>
          <a:xfrm>
            <a:off x="4610518" y="2438299"/>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Enterprise 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7" name="ZoneTexte 116"/>
          <p:cNvSpPr txBox="1"/>
          <p:nvPr/>
        </p:nvSpPr>
        <p:spPr>
          <a:xfrm>
            <a:off x="2852341" y="3605962"/>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Mission-</a:t>
            </a:r>
            <a:r>
              <a:rPr kumimoji="0" lang="fr-FR" sz="1200" b="0" i="1" u="none" strike="noStrike" kern="0" cap="none" spc="0" normalizeH="0" baseline="0" noProof="0" dirty="0" err="1" smtClean="0">
                <a:ln>
                  <a:noFill/>
                </a:ln>
                <a:solidFill>
                  <a:srgbClr val="1F497D">
                    <a:lumMod val="60000"/>
                    <a:lumOff val="40000"/>
                  </a:srgbClr>
                </a:solidFill>
                <a:effectLst/>
                <a:uLnTx/>
                <a:uFillTx/>
                <a:latin typeface="Arial" pitchFamily="34" charset="0"/>
                <a:cs typeface="Arial" pitchFamily="34" charset="0"/>
              </a:rPr>
              <a:t>critical</a:t>
            </a:r>
            <a:r>
              <a:rPr kumimoji="0" lang="fr-FR" sz="1200" b="0" i="1" u="none" strike="noStrike" kern="0" cap="none" spc="0" normalizeH="0" noProof="0" dirty="0" smtClean="0">
                <a:ln>
                  <a:noFill/>
                </a:ln>
                <a:solidFill>
                  <a:srgbClr val="1F497D">
                    <a:lumMod val="60000"/>
                    <a:lumOff val="40000"/>
                  </a:srgbClr>
                </a:solidFill>
                <a:effectLst/>
                <a:uLnTx/>
                <a:uFillTx/>
                <a:latin typeface="Arial" pitchFamily="34" charset="0"/>
                <a:cs typeface="Arial" pitchFamily="34" charset="0"/>
              </a:rPr>
              <a:t> </a:t>
            </a: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8" name="ZoneTexte 117"/>
          <p:cNvSpPr txBox="1"/>
          <p:nvPr/>
        </p:nvSpPr>
        <p:spPr>
          <a:xfrm>
            <a:off x="5476401" y="3631618"/>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Mission-</a:t>
            </a:r>
            <a:r>
              <a:rPr kumimoji="0" lang="fr-FR" sz="1200" b="0" i="1" u="none" strike="noStrike" kern="0" cap="none" spc="0" normalizeH="0" baseline="0" noProof="0" dirty="0" err="1" smtClean="0">
                <a:ln>
                  <a:noFill/>
                </a:ln>
                <a:solidFill>
                  <a:srgbClr val="1F497D">
                    <a:lumMod val="60000"/>
                    <a:lumOff val="40000"/>
                  </a:srgbClr>
                </a:solidFill>
                <a:effectLst/>
                <a:uLnTx/>
                <a:uFillTx/>
                <a:latin typeface="Arial" pitchFamily="34" charset="0"/>
                <a:cs typeface="Arial" pitchFamily="34" charset="0"/>
              </a:rPr>
              <a:t>critical</a:t>
            </a:r>
            <a:r>
              <a:rPr kumimoji="0" lang="fr-FR" sz="1200" b="0" i="1" u="none" strike="noStrike" kern="0" cap="none" spc="0" normalizeH="0" noProof="0" dirty="0" smtClean="0">
                <a:ln>
                  <a:noFill/>
                </a:ln>
                <a:solidFill>
                  <a:srgbClr val="1F497D">
                    <a:lumMod val="60000"/>
                    <a:lumOff val="40000"/>
                  </a:srgbClr>
                </a:solidFill>
                <a:effectLst/>
                <a:uLnTx/>
                <a:uFillTx/>
                <a:latin typeface="Arial" pitchFamily="34" charset="0"/>
                <a:cs typeface="Arial" pitchFamily="34" charset="0"/>
              </a:rPr>
              <a:t> </a:t>
            </a: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cxnSp>
        <p:nvCxnSpPr>
          <p:cNvPr id="119" name="Connecteur droit 118"/>
          <p:cNvCxnSpPr>
            <a:stCxn id="1043" idx="2"/>
            <a:endCxn id="77" idx="2"/>
          </p:cNvCxnSpPr>
          <p:nvPr/>
        </p:nvCxnSpPr>
        <p:spPr>
          <a:xfrm flipH="1" flipV="1">
            <a:off x="7527465" y="3142226"/>
            <a:ext cx="555801" cy="1740819"/>
          </a:xfrm>
          <a:prstGeom prst="line">
            <a:avLst/>
          </a:prstGeom>
          <a:noFill/>
          <a:ln w="38100" cap="flat" cmpd="sng" algn="ctr">
            <a:solidFill>
              <a:schemeClr val="tx1"/>
            </a:solidFill>
            <a:prstDash val="solid"/>
          </a:ln>
          <a:effectLst/>
        </p:spPr>
      </p:cxnSp>
      <p:sp>
        <p:nvSpPr>
          <p:cNvPr id="122" name="Cylindre 121"/>
          <p:cNvSpPr/>
          <p:nvPr/>
        </p:nvSpPr>
        <p:spPr>
          <a:xfrm>
            <a:off x="6287632" y="2558117"/>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123" name="Cylindre 122"/>
          <p:cNvSpPr/>
          <p:nvPr/>
        </p:nvSpPr>
        <p:spPr>
          <a:xfrm>
            <a:off x="7315623" y="284046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pic>
        <p:nvPicPr>
          <p:cNvPr id="130"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996" y="488156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6178" y="4998294"/>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360" y="511501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6542" y="5231744"/>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518" y="435714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918" y="4509549"/>
            <a:ext cx="678296" cy="678296"/>
          </a:xfrm>
          <a:prstGeom prst="rect">
            <a:avLst/>
          </a:prstGeom>
          <a:noFill/>
          <a:extLst>
            <a:ext uri="{909E8E84-426E-40DD-AFC4-6F175D3DCCD1}">
              <a14:hiddenFill xmlns:a14="http://schemas.microsoft.com/office/drawing/2010/main">
                <a:solidFill>
                  <a:srgbClr val="FFFFFF"/>
                </a:solidFill>
              </a14:hiddenFill>
            </a:ext>
          </a:extLst>
        </p:spPr>
      </p:pic>
      <p:cxnSp>
        <p:nvCxnSpPr>
          <p:cNvPr id="136" name="Connecteur droit 135"/>
          <p:cNvCxnSpPr>
            <a:stCxn id="132" idx="1"/>
            <a:endCxn id="89" idx="2"/>
          </p:cNvCxnSpPr>
          <p:nvPr/>
        </p:nvCxnSpPr>
        <p:spPr>
          <a:xfrm flipH="1">
            <a:off x="4977068" y="5454167"/>
            <a:ext cx="1209292" cy="88950"/>
          </a:xfrm>
          <a:prstGeom prst="line">
            <a:avLst/>
          </a:prstGeom>
          <a:noFill/>
          <a:ln w="38100" cap="flat" cmpd="sng" algn="ctr">
            <a:solidFill>
              <a:schemeClr val="tx1"/>
            </a:solidFill>
            <a:prstDash val="solid"/>
          </a:ln>
          <a:effectLst/>
        </p:spPr>
      </p:cxnSp>
      <p:sp>
        <p:nvSpPr>
          <p:cNvPr id="139" name="ZoneTexte 138"/>
          <p:cNvSpPr txBox="1"/>
          <p:nvPr/>
        </p:nvSpPr>
        <p:spPr>
          <a:xfrm>
            <a:off x="5580112" y="5879013"/>
            <a:ext cx="1836204" cy="646331"/>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and </a:t>
            </a:r>
            <a:r>
              <a:rPr lang="fr-FR" b="1" dirty="0" err="1" smtClean="0"/>
              <a:t>consumers</a:t>
            </a:r>
            <a:endParaRPr lang="fr-FR" b="1" dirty="0"/>
          </a:p>
        </p:txBody>
      </p:sp>
      <p:sp>
        <p:nvSpPr>
          <p:cNvPr id="140" name="ZoneTexte 139"/>
          <p:cNvSpPr txBox="1"/>
          <p:nvPr/>
        </p:nvSpPr>
        <p:spPr>
          <a:xfrm>
            <a:off x="7380312" y="5132477"/>
            <a:ext cx="1836204" cy="646331"/>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and </a:t>
            </a:r>
            <a:r>
              <a:rPr lang="fr-FR" b="1" dirty="0" err="1" smtClean="0"/>
              <a:t>consumers</a:t>
            </a:r>
            <a:endParaRPr lang="fr-FR" b="1" dirty="0"/>
          </a:p>
        </p:txBody>
      </p:sp>
      <p:sp>
        <p:nvSpPr>
          <p:cNvPr id="2" name="Rectangle à coins arrondis 1"/>
          <p:cNvSpPr/>
          <p:nvPr/>
        </p:nvSpPr>
        <p:spPr>
          <a:xfrm>
            <a:off x="2777732" y="5187845"/>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Back end</a:t>
            </a:r>
            <a:endParaRPr lang="fr-FR" sz="1200" dirty="0"/>
          </a:p>
        </p:txBody>
      </p:sp>
      <p:sp>
        <p:nvSpPr>
          <p:cNvPr id="53" name="Rectangle à coins arrondis 52"/>
          <p:cNvSpPr/>
          <p:nvPr/>
        </p:nvSpPr>
        <p:spPr>
          <a:xfrm>
            <a:off x="6136674" y="2204864"/>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a:t>Back end</a:t>
            </a:r>
          </a:p>
        </p:txBody>
      </p:sp>
      <p:sp>
        <p:nvSpPr>
          <p:cNvPr id="54" name="Rectangle à coins arrondis 53"/>
          <p:cNvSpPr/>
          <p:nvPr/>
        </p:nvSpPr>
        <p:spPr>
          <a:xfrm>
            <a:off x="3476530" y="2192523"/>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5" name="Rectangle à coins arrondis 54"/>
          <p:cNvSpPr/>
          <p:nvPr/>
        </p:nvSpPr>
        <p:spPr>
          <a:xfrm>
            <a:off x="3484451" y="4509549"/>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6" name="Rectangle à coins arrondis 55"/>
          <p:cNvSpPr/>
          <p:nvPr/>
        </p:nvSpPr>
        <p:spPr>
          <a:xfrm>
            <a:off x="6101158" y="2484680"/>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7" name="Rectangle à coins arrondis 56"/>
          <p:cNvSpPr/>
          <p:nvPr/>
        </p:nvSpPr>
        <p:spPr>
          <a:xfrm>
            <a:off x="1568490" y="2715008"/>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9" name="Rectangle à coins arrondis 58"/>
          <p:cNvSpPr/>
          <p:nvPr/>
        </p:nvSpPr>
        <p:spPr>
          <a:xfrm>
            <a:off x="4503228" y="5044416"/>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Front end</a:t>
            </a:r>
            <a:endParaRPr lang="fr-FR" sz="1200" dirty="0"/>
          </a:p>
        </p:txBody>
      </p:sp>
      <p:sp>
        <p:nvSpPr>
          <p:cNvPr id="60" name="Rectangle à coins arrondis 59"/>
          <p:cNvSpPr/>
          <p:nvPr/>
        </p:nvSpPr>
        <p:spPr>
          <a:xfrm>
            <a:off x="3527031" y="1848967"/>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Front end</a:t>
            </a:r>
            <a:endParaRPr lang="fr-FR" sz="1200" dirty="0"/>
          </a:p>
        </p:txBody>
      </p:sp>
      <p:sp>
        <p:nvSpPr>
          <p:cNvPr id="61" name="Rectangle à coins arrondis 60"/>
          <p:cNvSpPr/>
          <p:nvPr/>
        </p:nvSpPr>
        <p:spPr>
          <a:xfrm>
            <a:off x="7073419" y="2564868"/>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DPI</a:t>
            </a:r>
            <a:endParaRPr lang="fr-FR" sz="1200" dirty="0"/>
          </a:p>
        </p:txBody>
      </p:sp>
      <p:sp>
        <p:nvSpPr>
          <p:cNvPr id="63" name="Rectangle à coins arrondis 62"/>
          <p:cNvSpPr/>
          <p:nvPr/>
        </p:nvSpPr>
        <p:spPr>
          <a:xfrm>
            <a:off x="4508307" y="4713712"/>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DPI</a:t>
            </a:r>
            <a:endParaRPr lang="fr-FR" sz="1200" dirty="0"/>
          </a:p>
        </p:txBody>
      </p:sp>
    </p:spTree>
    <p:extLst>
      <p:ext uri="{BB962C8B-B14F-4D97-AF65-F5344CB8AC3E}">
        <p14:creationId xmlns:p14="http://schemas.microsoft.com/office/powerpoint/2010/main" val="880385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3"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118" y="4204749"/>
            <a:ext cx="678296" cy="678296"/>
          </a:xfrm>
          <a:prstGeom prst="rect">
            <a:avLst/>
          </a:prstGeom>
          <a:noFill/>
          <a:extLst>
            <a:ext uri="{909E8E84-426E-40DD-AFC4-6F175D3DCCD1}">
              <a14:hiddenFill xmlns:a14="http://schemas.microsoft.com/office/drawing/2010/main">
                <a:solidFill>
                  <a:srgbClr val="FFFFFF"/>
                </a:solidFill>
              </a14:hiddenFill>
            </a:ext>
          </a:extLst>
        </p:spPr>
      </p:pic>
      <p:sp>
        <p:nvSpPr>
          <p:cNvPr id="24" name="Nuage 23"/>
          <p:cNvSpPr/>
          <p:nvPr/>
        </p:nvSpPr>
        <p:spPr>
          <a:xfrm>
            <a:off x="1335455" y="1330215"/>
            <a:ext cx="3308553" cy="234888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sp>
        <p:nvSpPr>
          <p:cNvPr id="82" name="Nuage 81"/>
          <p:cNvSpPr/>
          <p:nvPr/>
        </p:nvSpPr>
        <p:spPr>
          <a:xfrm>
            <a:off x="5727943" y="1844824"/>
            <a:ext cx="2588473" cy="180020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1809" y="1527653"/>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402" y="2201659"/>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998" y="1848967"/>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re 4"/>
          <p:cNvSpPr>
            <a:spLocks noGrp="1"/>
          </p:cNvSpPr>
          <p:nvPr>
            <p:ph type="title"/>
          </p:nvPr>
        </p:nvSpPr>
        <p:spPr/>
        <p:txBody>
          <a:bodyPr/>
          <a:lstStyle/>
          <a:p>
            <a:r>
              <a:rPr lang="fr-FR" dirty="0" smtClean="0"/>
              <a:t>Service </a:t>
            </a:r>
            <a:r>
              <a:rPr lang="fr-FR" dirty="0" err="1"/>
              <a:t>d</a:t>
            </a:r>
            <a:r>
              <a:rPr lang="fr-FR" dirty="0" err="1" smtClean="0"/>
              <a:t>eployment</a:t>
            </a:r>
            <a:r>
              <a:rPr lang="fr-FR" dirty="0" smtClean="0"/>
              <a:t> </a:t>
            </a:r>
            <a:r>
              <a:rPr lang="fr-FR" dirty="0" err="1" smtClean="0"/>
              <a:t>example</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12</a:t>
            </a:fld>
            <a:endParaRPr lang="fr-BE"/>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2087235"/>
            <a:ext cx="793346" cy="79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8" name="Connecteur droit 57"/>
          <p:cNvCxnSpPr>
            <a:stCxn id="1028" idx="2"/>
            <a:endCxn id="62" idx="2"/>
          </p:cNvCxnSpPr>
          <p:nvPr/>
        </p:nvCxnSpPr>
        <p:spPr>
          <a:xfrm flipH="1">
            <a:off x="2069751" y="2554351"/>
            <a:ext cx="865407" cy="674006"/>
          </a:xfrm>
          <a:prstGeom prst="line">
            <a:avLst/>
          </a:prstGeom>
          <a:noFill/>
          <a:ln w="9525" cap="flat" cmpd="sng" algn="ctr">
            <a:solidFill>
              <a:srgbClr val="4F81BD">
                <a:shade val="95000"/>
                <a:satMod val="105000"/>
              </a:srgbClr>
            </a:solidFill>
            <a:prstDash val="solid"/>
          </a:ln>
          <a:effectLst/>
        </p:spPr>
      </p:cxnSp>
      <p:cxnSp>
        <p:nvCxnSpPr>
          <p:cNvPr id="64" name="Connecteur droit 63"/>
          <p:cNvCxnSpPr>
            <a:stCxn id="65" idx="2"/>
            <a:endCxn id="1028" idx="2"/>
          </p:cNvCxnSpPr>
          <p:nvPr/>
        </p:nvCxnSpPr>
        <p:spPr>
          <a:xfrm flipH="1" flipV="1">
            <a:off x="2935158" y="2554351"/>
            <a:ext cx="987189" cy="321314"/>
          </a:xfrm>
          <a:prstGeom prst="line">
            <a:avLst/>
          </a:prstGeom>
          <a:noFill/>
          <a:ln w="9525" cap="flat" cmpd="sng" algn="ctr">
            <a:solidFill>
              <a:srgbClr val="4F81BD">
                <a:shade val="95000"/>
                <a:satMod val="105000"/>
              </a:srgbClr>
            </a:solidFill>
            <a:prstDash val="solid"/>
          </a:ln>
          <a:effectLst/>
        </p:spPr>
      </p:cxnSp>
      <p:cxnSp>
        <p:nvCxnSpPr>
          <p:cNvPr id="68" name="Connecteur droit 67"/>
          <p:cNvCxnSpPr>
            <a:stCxn id="65" idx="2"/>
            <a:endCxn id="62" idx="2"/>
          </p:cNvCxnSpPr>
          <p:nvPr/>
        </p:nvCxnSpPr>
        <p:spPr>
          <a:xfrm flipH="1">
            <a:off x="2069751" y="2875665"/>
            <a:ext cx="1852596" cy="352692"/>
          </a:xfrm>
          <a:prstGeom prst="line">
            <a:avLst/>
          </a:prstGeom>
          <a:noFill/>
          <a:ln w="9525" cap="flat" cmpd="sng" algn="ctr">
            <a:solidFill>
              <a:srgbClr val="4F81BD">
                <a:shade val="95000"/>
                <a:satMod val="105000"/>
              </a:srgbClr>
            </a:solidFill>
            <a:prstDash val="solid"/>
          </a:ln>
          <a:effectLst/>
        </p:spPr>
      </p:cxnSp>
      <p:sp>
        <p:nvSpPr>
          <p:cNvPr id="73" name="Cylindre 72"/>
          <p:cNvSpPr/>
          <p:nvPr/>
        </p:nvSpPr>
        <p:spPr>
          <a:xfrm>
            <a:off x="2697472" y="2117130"/>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74" name="Cylindre 73"/>
          <p:cNvSpPr/>
          <p:nvPr/>
        </p:nvSpPr>
        <p:spPr>
          <a:xfrm>
            <a:off x="3710505" y="246982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75" name="Cylindre 74"/>
          <p:cNvSpPr/>
          <p:nvPr/>
        </p:nvSpPr>
        <p:spPr>
          <a:xfrm>
            <a:off x="1857909" y="2803303"/>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pic>
        <p:nvPicPr>
          <p:cNvPr id="7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0792" y="2348880"/>
            <a:ext cx="793346" cy="79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8" name="Connecteur droit 77"/>
          <p:cNvCxnSpPr>
            <a:stCxn id="77" idx="2"/>
            <a:endCxn id="1027" idx="2"/>
          </p:cNvCxnSpPr>
          <p:nvPr/>
        </p:nvCxnSpPr>
        <p:spPr>
          <a:xfrm flipH="1" flipV="1">
            <a:off x="6552849" y="2880581"/>
            <a:ext cx="974616" cy="261645"/>
          </a:xfrm>
          <a:prstGeom prst="line">
            <a:avLst/>
          </a:prstGeom>
          <a:noFill/>
          <a:ln w="9525" cap="flat" cmpd="sng" algn="ctr">
            <a:solidFill>
              <a:srgbClr val="4F81BD">
                <a:shade val="95000"/>
                <a:satMod val="105000"/>
              </a:srgbClr>
            </a:solidFill>
            <a:prstDash val="solid"/>
          </a:ln>
          <a:effectLst/>
        </p:spPr>
      </p:cxnSp>
      <p:cxnSp>
        <p:nvCxnSpPr>
          <p:cNvPr id="83" name="Connecteur droit 82"/>
          <p:cNvCxnSpPr>
            <a:stCxn id="65" idx="2"/>
            <a:endCxn id="1027" idx="2"/>
          </p:cNvCxnSpPr>
          <p:nvPr/>
        </p:nvCxnSpPr>
        <p:spPr>
          <a:xfrm>
            <a:off x="3922347" y="2875665"/>
            <a:ext cx="2630502" cy="4916"/>
          </a:xfrm>
          <a:prstGeom prst="line">
            <a:avLst/>
          </a:prstGeom>
          <a:noFill/>
          <a:ln w="38100" cap="flat" cmpd="sng" algn="ctr">
            <a:solidFill>
              <a:srgbClr val="4F81BD">
                <a:shade val="95000"/>
                <a:satMod val="105000"/>
              </a:srgbClr>
            </a:solidFill>
            <a:prstDash val="solid"/>
          </a:ln>
          <a:effectLst/>
        </p:spPr>
      </p:cxnSp>
      <p:sp>
        <p:nvSpPr>
          <p:cNvPr id="86" name="Nuage 85"/>
          <p:cNvSpPr/>
          <p:nvPr/>
        </p:nvSpPr>
        <p:spPr>
          <a:xfrm>
            <a:off x="2390176" y="3997667"/>
            <a:ext cx="3308553" cy="2348880"/>
          </a:xfrm>
          <a:prstGeom prst="cloud">
            <a:avLst/>
          </a:prstGeom>
          <a:noFill/>
          <a:ln w="6350" cap="flat" cmpd="sng" algn="ctr">
            <a:solidFill>
              <a:sysClr val="windowText" lastClr="000000"/>
            </a:solidFill>
            <a:prstDash val="solid"/>
          </a:ln>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 lastClr="FFFFFF"/>
              </a:solidFill>
              <a:effectLst/>
              <a:uLnTx/>
              <a:uFillTx/>
              <a:latin typeface="Arial"/>
            </a:endParaRPr>
          </a:p>
        </p:txBody>
      </p:sp>
      <p:pic>
        <p:nvPicPr>
          <p:cNvPr id="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530" y="4195105"/>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1123" y="4869111"/>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3719" y="4516419"/>
            <a:ext cx="1026698" cy="1026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0" name="Connecteur droit 89"/>
          <p:cNvCxnSpPr>
            <a:stCxn id="87" idx="2"/>
            <a:endCxn id="88" idx="2"/>
          </p:cNvCxnSpPr>
          <p:nvPr/>
        </p:nvCxnSpPr>
        <p:spPr>
          <a:xfrm flipH="1">
            <a:off x="3124472" y="5221803"/>
            <a:ext cx="865407" cy="674006"/>
          </a:xfrm>
          <a:prstGeom prst="line">
            <a:avLst/>
          </a:prstGeom>
          <a:noFill/>
          <a:ln w="9525" cap="flat" cmpd="sng" algn="ctr">
            <a:solidFill>
              <a:srgbClr val="4F81BD">
                <a:shade val="95000"/>
                <a:satMod val="105000"/>
              </a:srgbClr>
            </a:solidFill>
            <a:prstDash val="solid"/>
          </a:ln>
          <a:effectLst/>
        </p:spPr>
      </p:cxnSp>
      <p:cxnSp>
        <p:nvCxnSpPr>
          <p:cNvPr id="91" name="Connecteur droit 90"/>
          <p:cNvCxnSpPr>
            <a:stCxn id="89" idx="2"/>
            <a:endCxn id="87" idx="2"/>
          </p:cNvCxnSpPr>
          <p:nvPr/>
        </p:nvCxnSpPr>
        <p:spPr>
          <a:xfrm flipH="1" flipV="1">
            <a:off x="3989879" y="5221803"/>
            <a:ext cx="987189" cy="321314"/>
          </a:xfrm>
          <a:prstGeom prst="line">
            <a:avLst/>
          </a:prstGeom>
          <a:noFill/>
          <a:ln w="9525" cap="flat" cmpd="sng" algn="ctr">
            <a:solidFill>
              <a:srgbClr val="4F81BD">
                <a:shade val="95000"/>
                <a:satMod val="105000"/>
              </a:srgbClr>
            </a:solidFill>
            <a:prstDash val="solid"/>
          </a:ln>
          <a:effectLst/>
        </p:spPr>
      </p:cxnSp>
      <p:cxnSp>
        <p:nvCxnSpPr>
          <p:cNvPr id="92" name="Connecteur droit 91"/>
          <p:cNvCxnSpPr>
            <a:stCxn id="89" idx="2"/>
            <a:endCxn id="88" idx="2"/>
          </p:cNvCxnSpPr>
          <p:nvPr/>
        </p:nvCxnSpPr>
        <p:spPr>
          <a:xfrm flipH="1">
            <a:off x="3124472" y="5543117"/>
            <a:ext cx="1852596" cy="352692"/>
          </a:xfrm>
          <a:prstGeom prst="line">
            <a:avLst/>
          </a:prstGeom>
          <a:noFill/>
          <a:ln w="9525" cap="flat" cmpd="sng" algn="ctr">
            <a:solidFill>
              <a:srgbClr val="4F81BD">
                <a:shade val="95000"/>
                <a:satMod val="105000"/>
              </a:srgbClr>
            </a:solidFill>
            <a:prstDash val="solid"/>
          </a:ln>
          <a:effectLst/>
        </p:spPr>
      </p:cxnSp>
      <p:sp>
        <p:nvSpPr>
          <p:cNvPr id="93" name="Cylindre 92"/>
          <p:cNvSpPr/>
          <p:nvPr/>
        </p:nvSpPr>
        <p:spPr>
          <a:xfrm>
            <a:off x="3752193" y="478458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94" name="Cylindre 93"/>
          <p:cNvSpPr/>
          <p:nvPr/>
        </p:nvSpPr>
        <p:spPr>
          <a:xfrm>
            <a:off x="4765226" y="5137274"/>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95" name="Cylindre 94"/>
          <p:cNvSpPr/>
          <p:nvPr/>
        </p:nvSpPr>
        <p:spPr>
          <a:xfrm>
            <a:off x="2912630" y="5470755"/>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cxnSp>
        <p:nvCxnSpPr>
          <p:cNvPr id="99" name="Connecteur droit 98"/>
          <p:cNvCxnSpPr>
            <a:stCxn id="62" idx="2"/>
            <a:endCxn id="88" idx="2"/>
          </p:cNvCxnSpPr>
          <p:nvPr/>
        </p:nvCxnSpPr>
        <p:spPr>
          <a:xfrm>
            <a:off x="2069751" y="3228357"/>
            <a:ext cx="1054721" cy="2667452"/>
          </a:xfrm>
          <a:prstGeom prst="line">
            <a:avLst/>
          </a:prstGeom>
          <a:noFill/>
          <a:ln w="38100" cap="flat" cmpd="sng" algn="ctr">
            <a:solidFill>
              <a:srgbClr val="4F81BD">
                <a:shade val="95000"/>
                <a:satMod val="105000"/>
              </a:srgbClr>
            </a:solidFill>
            <a:prstDash val="solid"/>
          </a:ln>
          <a:effectLst/>
        </p:spPr>
      </p:cxnSp>
      <p:cxnSp>
        <p:nvCxnSpPr>
          <p:cNvPr id="102" name="Connecteur droit 101"/>
          <p:cNvCxnSpPr>
            <a:stCxn id="87" idx="2"/>
            <a:endCxn id="65" idx="2"/>
          </p:cNvCxnSpPr>
          <p:nvPr/>
        </p:nvCxnSpPr>
        <p:spPr>
          <a:xfrm flipH="1" flipV="1">
            <a:off x="3922347" y="2875665"/>
            <a:ext cx="67532" cy="2346138"/>
          </a:xfrm>
          <a:prstGeom prst="line">
            <a:avLst/>
          </a:prstGeom>
          <a:noFill/>
          <a:ln w="38100" cap="flat" cmpd="sng" algn="ctr">
            <a:solidFill>
              <a:srgbClr val="4F81BD">
                <a:shade val="95000"/>
                <a:satMod val="105000"/>
              </a:srgbClr>
            </a:solidFill>
            <a:prstDash val="solid"/>
          </a:ln>
          <a:effectLst/>
        </p:spPr>
      </p:cxnSp>
      <p:cxnSp>
        <p:nvCxnSpPr>
          <p:cNvPr id="105" name="Connecteur droit 104"/>
          <p:cNvCxnSpPr>
            <a:stCxn id="87" idx="2"/>
            <a:endCxn id="1027" idx="2"/>
          </p:cNvCxnSpPr>
          <p:nvPr/>
        </p:nvCxnSpPr>
        <p:spPr>
          <a:xfrm flipV="1">
            <a:off x="3989879" y="2880581"/>
            <a:ext cx="2562970" cy="2341222"/>
          </a:xfrm>
          <a:prstGeom prst="line">
            <a:avLst/>
          </a:prstGeom>
          <a:noFill/>
          <a:ln w="38100" cap="flat" cmpd="sng" algn="ctr">
            <a:solidFill>
              <a:srgbClr val="4F81BD">
                <a:shade val="95000"/>
                <a:satMod val="105000"/>
              </a:srgbClr>
            </a:solidFill>
            <a:prstDash val="solid"/>
          </a:ln>
          <a:effectLst/>
        </p:spPr>
      </p:cxnSp>
      <p:sp>
        <p:nvSpPr>
          <p:cNvPr id="111" name="ZoneTexte 110"/>
          <p:cNvSpPr txBox="1"/>
          <p:nvPr/>
        </p:nvSpPr>
        <p:spPr>
          <a:xfrm>
            <a:off x="1129971" y="1196752"/>
            <a:ext cx="1836204" cy="369332"/>
          </a:xfrm>
          <a:prstGeom prst="rect">
            <a:avLst/>
          </a:prstGeom>
          <a:noFill/>
        </p:spPr>
        <p:txBody>
          <a:bodyPr wrap="square" rtlCol="0">
            <a:spAutoFit/>
          </a:bodyPr>
          <a:lstStyle/>
          <a:p>
            <a:r>
              <a:rPr lang="fr-FR" b="1" dirty="0" smtClean="0"/>
              <a:t>Datacenter 1</a:t>
            </a:r>
            <a:endParaRPr lang="fr-FR" dirty="0"/>
          </a:p>
        </p:txBody>
      </p:sp>
      <p:sp>
        <p:nvSpPr>
          <p:cNvPr id="112" name="ZoneTexte 111"/>
          <p:cNvSpPr txBox="1"/>
          <p:nvPr/>
        </p:nvSpPr>
        <p:spPr>
          <a:xfrm>
            <a:off x="3743908" y="5661248"/>
            <a:ext cx="1836204" cy="369332"/>
          </a:xfrm>
          <a:prstGeom prst="rect">
            <a:avLst/>
          </a:prstGeom>
          <a:noFill/>
        </p:spPr>
        <p:txBody>
          <a:bodyPr wrap="square" rtlCol="0">
            <a:spAutoFit/>
          </a:bodyPr>
          <a:lstStyle/>
          <a:p>
            <a:r>
              <a:rPr lang="fr-FR" b="1" dirty="0" smtClean="0"/>
              <a:t>Datacenter 2</a:t>
            </a:r>
            <a:endParaRPr lang="fr-FR" dirty="0"/>
          </a:p>
        </p:txBody>
      </p:sp>
      <p:sp>
        <p:nvSpPr>
          <p:cNvPr id="113" name="ZoneTexte 112"/>
          <p:cNvSpPr txBox="1"/>
          <p:nvPr/>
        </p:nvSpPr>
        <p:spPr>
          <a:xfrm>
            <a:off x="5793213" y="1268760"/>
            <a:ext cx="1836204" cy="646331"/>
          </a:xfrm>
          <a:prstGeom prst="rect">
            <a:avLst/>
          </a:prstGeom>
          <a:noFill/>
        </p:spPr>
        <p:txBody>
          <a:bodyPr wrap="square" rtlCol="0">
            <a:spAutoFit/>
          </a:bodyPr>
          <a:lstStyle/>
          <a:p>
            <a:r>
              <a:rPr lang="fr-FR" b="1" dirty="0" err="1" smtClean="0"/>
              <a:t>Constrained</a:t>
            </a:r>
            <a:r>
              <a:rPr lang="fr-FR" b="1" dirty="0" smtClean="0"/>
              <a:t> Datacenter</a:t>
            </a:r>
            <a:endParaRPr lang="fr-FR" dirty="0"/>
          </a:p>
        </p:txBody>
      </p:sp>
      <p:sp>
        <p:nvSpPr>
          <p:cNvPr id="115" name="ZoneTexte 114"/>
          <p:cNvSpPr txBox="1"/>
          <p:nvPr/>
        </p:nvSpPr>
        <p:spPr>
          <a:xfrm>
            <a:off x="1404308" y="3997667"/>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Enterprise 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6" name="ZoneTexte 115"/>
          <p:cNvSpPr txBox="1"/>
          <p:nvPr/>
        </p:nvSpPr>
        <p:spPr>
          <a:xfrm>
            <a:off x="4610518" y="2438299"/>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Enterprise 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7" name="ZoneTexte 116"/>
          <p:cNvSpPr txBox="1"/>
          <p:nvPr/>
        </p:nvSpPr>
        <p:spPr>
          <a:xfrm>
            <a:off x="2852341" y="3605962"/>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Mission-</a:t>
            </a:r>
            <a:r>
              <a:rPr kumimoji="0" lang="fr-FR" sz="1200" b="0" i="1" u="none" strike="noStrike" kern="0" cap="none" spc="0" normalizeH="0" baseline="0" noProof="0" dirty="0" err="1" smtClean="0">
                <a:ln>
                  <a:noFill/>
                </a:ln>
                <a:solidFill>
                  <a:srgbClr val="1F497D">
                    <a:lumMod val="60000"/>
                    <a:lumOff val="40000"/>
                  </a:srgbClr>
                </a:solidFill>
                <a:effectLst/>
                <a:uLnTx/>
                <a:uFillTx/>
                <a:latin typeface="Arial" pitchFamily="34" charset="0"/>
                <a:cs typeface="Arial" pitchFamily="34" charset="0"/>
              </a:rPr>
              <a:t>critical</a:t>
            </a:r>
            <a:r>
              <a:rPr kumimoji="0" lang="fr-FR" sz="1200" b="0" i="1" u="none" strike="noStrike" kern="0" cap="none" spc="0" normalizeH="0" noProof="0" dirty="0" smtClean="0">
                <a:ln>
                  <a:noFill/>
                </a:ln>
                <a:solidFill>
                  <a:srgbClr val="1F497D">
                    <a:lumMod val="60000"/>
                    <a:lumOff val="40000"/>
                  </a:srgbClr>
                </a:solidFill>
                <a:effectLst/>
                <a:uLnTx/>
                <a:uFillTx/>
                <a:latin typeface="Arial" pitchFamily="34" charset="0"/>
                <a:cs typeface="Arial" pitchFamily="34" charset="0"/>
              </a:rPr>
              <a:t> </a:t>
            </a: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sp>
        <p:nvSpPr>
          <p:cNvPr id="118" name="ZoneTexte 117"/>
          <p:cNvSpPr txBox="1"/>
          <p:nvPr/>
        </p:nvSpPr>
        <p:spPr>
          <a:xfrm>
            <a:off x="5476401" y="3631618"/>
            <a:ext cx="1152821" cy="471110"/>
          </a:xfrm>
          <a:prstGeom prst="rect">
            <a:avLst/>
          </a:prstGeom>
          <a:noFill/>
        </p:spPr>
        <p:txBody>
          <a:bodyPr wrap="square" lIns="100794" tIns="50397" rIns="100794" bIns="50397"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Mission-</a:t>
            </a:r>
            <a:r>
              <a:rPr kumimoji="0" lang="fr-FR" sz="1200" b="0" i="1" u="none" strike="noStrike" kern="0" cap="none" spc="0" normalizeH="0" baseline="0" noProof="0" dirty="0" err="1" smtClean="0">
                <a:ln>
                  <a:noFill/>
                </a:ln>
                <a:solidFill>
                  <a:srgbClr val="1F497D">
                    <a:lumMod val="60000"/>
                    <a:lumOff val="40000"/>
                  </a:srgbClr>
                </a:solidFill>
                <a:effectLst/>
                <a:uLnTx/>
                <a:uFillTx/>
                <a:latin typeface="Arial" pitchFamily="34" charset="0"/>
                <a:cs typeface="Arial" pitchFamily="34" charset="0"/>
              </a:rPr>
              <a:t>critical</a:t>
            </a:r>
            <a:r>
              <a:rPr kumimoji="0" lang="fr-FR" sz="1200" b="0" i="1" u="none" strike="noStrike" kern="0" cap="none" spc="0" normalizeH="0" noProof="0" dirty="0" smtClean="0">
                <a:ln>
                  <a:noFill/>
                </a:ln>
                <a:solidFill>
                  <a:srgbClr val="1F497D">
                    <a:lumMod val="60000"/>
                    <a:lumOff val="40000"/>
                  </a:srgbClr>
                </a:solidFill>
                <a:effectLst/>
                <a:uLnTx/>
                <a:uFillTx/>
                <a:latin typeface="Arial" pitchFamily="34" charset="0"/>
                <a:cs typeface="Arial" pitchFamily="34" charset="0"/>
              </a:rPr>
              <a:t> </a:t>
            </a:r>
            <a:r>
              <a:rPr kumimoji="0" lang="fr-FR" sz="1200" b="0" i="1" u="none" strike="noStrike" kern="0" cap="none" spc="0" normalizeH="0" baseline="0" noProof="0" dirty="0" smtClean="0">
                <a:ln>
                  <a:noFill/>
                </a:ln>
                <a:solidFill>
                  <a:srgbClr val="1F497D">
                    <a:lumMod val="60000"/>
                    <a:lumOff val="40000"/>
                  </a:srgbClr>
                </a:solidFill>
                <a:effectLst/>
                <a:uLnTx/>
                <a:uFillTx/>
                <a:latin typeface="Arial" pitchFamily="34" charset="0"/>
                <a:cs typeface="Arial" pitchFamily="34" charset="0"/>
              </a:rPr>
              <a:t>WAN</a:t>
            </a:r>
            <a:endParaRPr kumimoji="0" lang="en-US" sz="1200" b="0" i="1" u="none" strike="noStrike" kern="0" cap="none" spc="0" normalizeH="0" baseline="0" noProof="0" dirty="0">
              <a:ln>
                <a:noFill/>
              </a:ln>
              <a:solidFill>
                <a:srgbClr val="1F497D">
                  <a:lumMod val="60000"/>
                  <a:lumOff val="40000"/>
                </a:srgbClr>
              </a:solidFill>
              <a:effectLst/>
              <a:uLnTx/>
              <a:uFillTx/>
              <a:latin typeface="Arial" pitchFamily="34" charset="0"/>
              <a:cs typeface="Arial" pitchFamily="34" charset="0"/>
            </a:endParaRPr>
          </a:p>
        </p:txBody>
      </p:sp>
      <p:cxnSp>
        <p:nvCxnSpPr>
          <p:cNvPr id="119" name="Connecteur droit 118"/>
          <p:cNvCxnSpPr>
            <a:stCxn id="1043" idx="2"/>
            <a:endCxn id="77" idx="2"/>
          </p:cNvCxnSpPr>
          <p:nvPr/>
        </p:nvCxnSpPr>
        <p:spPr>
          <a:xfrm flipH="1" flipV="1">
            <a:off x="7527465" y="3142226"/>
            <a:ext cx="555801" cy="1740819"/>
          </a:xfrm>
          <a:prstGeom prst="line">
            <a:avLst/>
          </a:prstGeom>
          <a:noFill/>
          <a:ln w="38100" cap="flat" cmpd="sng" algn="ctr">
            <a:solidFill>
              <a:schemeClr val="tx1"/>
            </a:solidFill>
            <a:prstDash val="solid"/>
          </a:ln>
          <a:effectLst/>
        </p:spPr>
      </p:cxnSp>
      <p:sp>
        <p:nvSpPr>
          <p:cNvPr id="122" name="Cylindre 121"/>
          <p:cNvSpPr/>
          <p:nvPr/>
        </p:nvSpPr>
        <p:spPr>
          <a:xfrm>
            <a:off x="6287632" y="2558117"/>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sp>
        <p:nvSpPr>
          <p:cNvPr id="123" name="Cylindre 122"/>
          <p:cNvSpPr/>
          <p:nvPr/>
        </p:nvSpPr>
        <p:spPr>
          <a:xfrm>
            <a:off x="7315623" y="2840462"/>
            <a:ext cx="423683" cy="245186"/>
          </a:xfrm>
          <a:prstGeom prst="can">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lIns="100794" tIns="50397" rIns="100794" bIns="50397"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ysClr val="windowText" lastClr="000000"/>
              </a:solidFill>
              <a:effectLst/>
              <a:uLnTx/>
              <a:uFillTx/>
              <a:latin typeface="Arial"/>
            </a:endParaRPr>
          </a:p>
        </p:txBody>
      </p:sp>
      <p:pic>
        <p:nvPicPr>
          <p:cNvPr id="130"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996" y="488156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6178" y="4998294"/>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6360" y="511501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6542" y="5231744"/>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518" y="4357149"/>
            <a:ext cx="678296" cy="678296"/>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9" descr="K:\temp\1391035665_rss2_7-2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918" y="4509549"/>
            <a:ext cx="678296" cy="678296"/>
          </a:xfrm>
          <a:prstGeom prst="rect">
            <a:avLst/>
          </a:prstGeom>
          <a:noFill/>
          <a:extLst>
            <a:ext uri="{909E8E84-426E-40DD-AFC4-6F175D3DCCD1}">
              <a14:hiddenFill xmlns:a14="http://schemas.microsoft.com/office/drawing/2010/main">
                <a:solidFill>
                  <a:srgbClr val="FFFFFF"/>
                </a:solidFill>
              </a14:hiddenFill>
            </a:ext>
          </a:extLst>
        </p:spPr>
      </p:pic>
      <p:cxnSp>
        <p:nvCxnSpPr>
          <p:cNvPr id="136" name="Connecteur droit 135"/>
          <p:cNvCxnSpPr>
            <a:stCxn id="132" idx="1"/>
            <a:endCxn id="89" idx="2"/>
          </p:cNvCxnSpPr>
          <p:nvPr/>
        </p:nvCxnSpPr>
        <p:spPr>
          <a:xfrm flipH="1">
            <a:off x="4977068" y="5454167"/>
            <a:ext cx="1209292" cy="88950"/>
          </a:xfrm>
          <a:prstGeom prst="line">
            <a:avLst/>
          </a:prstGeom>
          <a:noFill/>
          <a:ln w="38100" cap="flat" cmpd="sng" algn="ctr">
            <a:solidFill>
              <a:schemeClr val="tx1"/>
            </a:solidFill>
            <a:prstDash val="solid"/>
          </a:ln>
          <a:effectLst/>
        </p:spPr>
      </p:cxnSp>
      <p:sp>
        <p:nvSpPr>
          <p:cNvPr id="139" name="ZoneTexte 138"/>
          <p:cNvSpPr txBox="1"/>
          <p:nvPr/>
        </p:nvSpPr>
        <p:spPr>
          <a:xfrm>
            <a:off x="5580112" y="5879013"/>
            <a:ext cx="1836204" cy="646331"/>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and </a:t>
            </a:r>
            <a:r>
              <a:rPr lang="fr-FR" b="1" dirty="0" err="1" smtClean="0"/>
              <a:t>consumers</a:t>
            </a:r>
            <a:endParaRPr lang="fr-FR" b="1" dirty="0"/>
          </a:p>
        </p:txBody>
      </p:sp>
      <p:sp>
        <p:nvSpPr>
          <p:cNvPr id="140" name="ZoneTexte 139"/>
          <p:cNvSpPr txBox="1"/>
          <p:nvPr/>
        </p:nvSpPr>
        <p:spPr>
          <a:xfrm>
            <a:off x="7380312" y="5132477"/>
            <a:ext cx="1836204" cy="646331"/>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and </a:t>
            </a:r>
            <a:r>
              <a:rPr lang="fr-FR" b="1" dirty="0" err="1" smtClean="0"/>
              <a:t>consumers</a:t>
            </a:r>
            <a:endParaRPr lang="fr-FR" b="1" dirty="0"/>
          </a:p>
        </p:txBody>
      </p:sp>
      <p:sp>
        <p:nvSpPr>
          <p:cNvPr id="2" name="Rectangle à coins arrondis 1"/>
          <p:cNvSpPr/>
          <p:nvPr/>
        </p:nvSpPr>
        <p:spPr>
          <a:xfrm>
            <a:off x="2777732" y="5187845"/>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Back end</a:t>
            </a:r>
            <a:endParaRPr lang="fr-FR" sz="1200" dirty="0"/>
          </a:p>
        </p:txBody>
      </p:sp>
      <p:sp>
        <p:nvSpPr>
          <p:cNvPr id="53" name="Rectangle à coins arrondis 52"/>
          <p:cNvSpPr/>
          <p:nvPr/>
        </p:nvSpPr>
        <p:spPr>
          <a:xfrm>
            <a:off x="6136674" y="2204864"/>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a:t>Back end</a:t>
            </a:r>
          </a:p>
        </p:txBody>
      </p:sp>
      <p:sp>
        <p:nvSpPr>
          <p:cNvPr id="54" name="Rectangle à coins arrondis 53"/>
          <p:cNvSpPr/>
          <p:nvPr/>
        </p:nvSpPr>
        <p:spPr>
          <a:xfrm>
            <a:off x="3476530" y="2192523"/>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5" name="Rectangle à coins arrondis 54"/>
          <p:cNvSpPr/>
          <p:nvPr/>
        </p:nvSpPr>
        <p:spPr>
          <a:xfrm>
            <a:off x="3484451" y="4509549"/>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6" name="Rectangle à coins arrondis 55"/>
          <p:cNvSpPr/>
          <p:nvPr/>
        </p:nvSpPr>
        <p:spPr>
          <a:xfrm>
            <a:off x="6101158" y="2484680"/>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7" name="Rectangle à coins arrondis 56"/>
          <p:cNvSpPr/>
          <p:nvPr/>
        </p:nvSpPr>
        <p:spPr>
          <a:xfrm>
            <a:off x="1568490" y="2715008"/>
            <a:ext cx="959166"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err="1" smtClean="0"/>
              <a:t>Encryption</a:t>
            </a:r>
            <a:endParaRPr lang="fr-FR" sz="1200" dirty="0"/>
          </a:p>
        </p:txBody>
      </p:sp>
      <p:sp>
        <p:nvSpPr>
          <p:cNvPr id="59" name="Rectangle à coins arrondis 58"/>
          <p:cNvSpPr/>
          <p:nvPr/>
        </p:nvSpPr>
        <p:spPr>
          <a:xfrm>
            <a:off x="4503228" y="5044416"/>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Front end</a:t>
            </a:r>
            <a:endParaRPr lang="fr-FR" sz="1200" dirty="0"/>
          </a:p>
        </p:txBody>
      </p:sp>
      <p:sp>
        <p:nvSpPr>
          <p:cNvPr id="60" name="Rectangle à coins arrondis 59"/>
          <p:cNvSpPr/>
          <p:nvPr/>
        </p:nvSpPr>
        <p:spPr>
          <a:xfrm>
            <a:off x="3527031" y="1848967"/>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Front end</a:t>
            </a:r>
            <a:endParaRPr lang="fr-FR" sz="1200" dirty="0"/>
          </a:p>
        </p:txBody>
      </p:sp>
      <p:sp>
        <p:nvSpPr>
          <p:cNvPr id="61" name="Rectangle à coins arrondis 60"/>
          <p:cNvSpPr/>
          <p:nvPr/>
        </p:nvSpPr>
        <p:spPr>
          <a:xfrm>
            <a:off x="7073419" y="2564868"/>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DPI</a:t>
            </a:r>
            <a:endParaRPr lang="fr-FR" sz="1200" dirty="0"/>
          </a:p>
        </p:txBody>
      </p:sp>
      <p:sp>
        <p:nvSpPr>
          <p:cNvPr id="63" name="Rectangle à coins arrondis 62"/>
          <p:cNvSpPr/>
          <p:nvPr/>
        </p:nvSpPr>
        <p:spPr>
          <a:xfrm>
            <a:off x="4508307" y="4713712"/>
            <a:ext cx="858164" cy="31079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200" dirty="0" smtClean="0"/>
              <a:t>DPI</a:t>
            </a:r>
            <a:endParaRPr lang="fr-FR" sz="1200" dirty="0"/>
          </a:p>
        </p:txBody>
      </p:sp>
      <p:sp>
        <p:nvSpPr>
          <p:cNvPr id="66" name="Arrondir un rectangle à un seul coin 65"/>
          <p:cNvSpPr/>
          <p:nvPr/>
        </p:nvSpPr>
        <p:spPr>
          <a:xfrm>
            <a:off x="1129971" y="1844824"/>
            <a:ext cx="6794167" cy="3190621"/>
          </a:xfrm>
          <a:prstGeom prst="round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000" dirty="0" smtClean="0"/>
              <a:t>Technical issues:</a:t>
            </a:r>
          </a:p>
          <a:p>
            <a:pPr marL="285750" indent="-285750">
              <a:buFontTx/>
              <a:buChar char="-"/>
            </a:pPr>
            <a:r>
              <a:rPr lang="en-US" sz="2000" dirty="0" smtClean="0"/>
              <a:t>How to provide a rich </a:t>
            </a:r>
            <a:r>
              <a:rPr lang="en-US" sz="2000" dirty="0" err="1" smtClean="0"/>
              <a:t>NaaS</a:t>
            </a:r>
            <a:r>
              <a:rPr lang="en-US" sz="2000" dirty="0" smtClean="0"/>
              <a:t> API for distributing content?</a:t>
            </a:r>
          </a:p>
          <a:p>
            <a:pPr marL="285750" indent="-285750">
              <a:buFontTx/>
              <a:buChar char="-"/>
            </a:pPr>
            <a:r>
              <a:rPr lang="en-US" sz="2000" dirty="0" smtClean="0"/>
              <a:t>Where Virtualized Network Functions can be placed?</a:t>
            </a:r>
          </a:p>
          <a:p>
            <a:pPr marL="285750" indent="-285750">
              <a:buFontTx/>
              <a:buChar char="-"/>
            </a:pPr>
            <a:r>
              <a:rPr lang="en-US" sz="2000" dirty="0" smtClean="0"/>
              <a:t>How to optimize network and VNF performances through dynamic multi-core allocation?</a:t>
            </a:r>
          </a:p>
          <a:p>
            <a:pPr marL="285750" indent="-285750">
              <a:buFontTx/>
              <a:buChar char="-"/>
            </a:pPr>
            <a:r>
              <a:rPr lang="en-US" sz="2000" dirty="0" smtClean="0"/>
              <a:t>How to make the SDN control plane resilient (distribution)?</a:t>
            </a:r>
          </a:p>
          <a:p>
            <a:pPr marL="285750" indent="-285750">
              <a:buFontTx/>
              <a:buChar char="-"/>
            </a:pPr>
            <a:r>
              <a:rPr lang="en-US" sz="2000" dirty="0" smtClean="0"/>
              <a:t>How to perform network-wide admission control?</a:t>
            </a:r>
          </a:p>
          <a:p>
            <a:pPr marL="285750" indent="-285750">
              <a:buFontTx/>
              <a:buChar char="-"/>
            </a:pPr>
            <a:r>
              <a:rPr lang="en-US" sz="2000" dirty="0" smtClean="0"/>
              <a:t>…</a:t>
            </a:r>
            <a:endParaRPr lang="en-US" sz="2000" dirty="0"/>
          </a:p>
        </p:txBody>
      </p:sp>
    </p:spTree>
    <p:extLst>
      <p:ext uri="{BB962C8B-B14F-4D97-AF65-F5344CB8AC3E}">
        <p14:creationId xmlns:p14="http://schemas.microsoft.com/office/powerpoint/2010/main" val="636480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Content delivery</a:t>
            </a:r>
            <a:endParaRPr lang="en-US"/>
          </a:p>
        </p:txBody>
      </p:sp>
      <p:sp>
        <p:nvSpPr>
          <p:cNvPr id="3" name="Espace réservé du contenu 2"/>
          <p:cNvSpPr>
            <a:spLocks noGrp="1"/>
          </p:cNvSpPr>
          <p:nvPr>
            <p:ph idx="1"/>
          </p:nvPr>
        </p:nvSpPr>
        <p:spPr/>
        <p:txBody>
          <a:bodyPr/>
          <a:lstStyle/>
          <a:p>
            <a:pPr lvl="1"/>
            <a:r>
              <a:rPr lang="en-US" smtClean="0"/>
              <a:t>Contents are huge and greedy (e.g., video, medical imagery)</a:t>
            </a:r>
          </a:p>
          <a:p>
            <a:pPr lvl="1"/>
            <a:r>
              <a:rPr lang="en-US" smtClean="0"/>
              <a:t>Access is controlled (e.g., pay-per-view, sensitive information)</a:t>
            </a:r>
          </a:p>
          <a:p>
            <a:pPr lvl="1"/>
            <a:r>
              <a:rPr lang="en-US" smtClean="0"/>
              <a:t>Per-consumer adaptation (e.g., screen size, privacy)</a:t>
            </a:r>
            <a:endParaRPr lang="en-US"/>
          </a:p>
        </p:txBody>
      </p:sp>
      <p:pic>
        <p:nvPicPr>
          <p:cNvPr id="4" name="Image 3"/>
          <p:cNvPicPr>
            <a:picLocks noChangeAspect="1"/>
          </p:cNvPicPr>
          <p:nvPr/>
        </p:nvPicPr>
        <p:blipFill>
          <a:blip r:embed="rId2"/>
          <a:stretch>
            <a:fillRect/>
          </a:stretch>
        </p:blipFill>
        <p:spPr>
          <a:xfrm>
            <a:off x="1979712" y="2348880"/>
            <a:ext cx="4392488" cy="3778484"/>
          </a:xfrm>
          <a:prstGeom prst="rect">
            <a:avLst/>
          </a:prstGeom>
        </p:spPr>
      </p:pic>
      <p:pic>
        <p:nvPicPr>
          <p:cNvPr id="5" name="Image 4"/>
          <p:cNvPicPr>
            <a:picLocks noChangeAspect="1"/>
          </p:cNvPicPr>
          <p:nvPr/>
        </p:nvPicPr>
        <p:blipFill>
          <a:blip r:embed="rId3"/>
          <a:stretch>
            <a:fillRect/>
          </a:stretch>
        </p:blipFill>
        <p:spPr>
          <a:xfrm>
            <a:off x="5220072" y="2420888"/>
            <a:ext cx="359420" cy="552954"/>
          </a:xfrm>
          <a:prstGeom prst="rect">
            <a:avLst/>
          </a:prstGeom>
        </p:spPr>
      </p:pic>
      <p:pic>
        <p:nvPicPr>
          <p:cNvPr id="6" name="Image 5"/>
          <p:cNvPicPr>
            <a:picLocks noChangeAspect="1"/>
          </p:cNvPicPr>
          <p:nvPr/>
        </p:nvPicPr>
        <p:blipFill>
          <a:blip r:embed="rId3"/>
          <a:stretch>
            <a:fillRect/>
          </a:stretch>
        </p:blipFill>
        <p:spPr>
          <a:xfrm>
            <a:off x="2699792" y="2492896"/>
            <a:ext cx="359420" cy="552954"/>
          </a:xfrm>
          <a:prstGeom prst="rect">
            <a:avLst/>
          </a:prstGeom>
        </p:spPr>
      </p:pic>
      <p:pic>
        <p:nvPicPr>
          <p:cNvPr id="7" name="Image 6"/>
          <p:cNvPicPr>
            <a:picLocks noChangeAspect="1"/>
          </p:cNvPicPr>
          <p:nvPr/>
        </p:nvPicPr>
        <p:blipFill>
          <a:blip r:embed="rId4">
            <a:biLevel thresh="75000"/>
            <a:extLst>
              <a:ext uri="{BEBA8EAE-BF5A-486C-A8C5-ECC9F3942E4B}">
                <a14:imgProps xmlns:a14="http://schemas.microsoft.com/office/drawing/2010/main">
                  <a14:imgLayer r:embed="rId5">
                    <a14:imgEffect>
                      <a14:sharpenSoften amount="-25000"/>
                    </a14:imgEffect>
                    <a14:imgEffect>
                      <a14:brightnessContrast bright="-20000" contrast="-20000"/>
                    </a14:imgEffect>
                  </a14:imgLayer>
                </a14:imgProps>
              </a:ext>
            </a:extLst>
          </a:blip>
          <a:stretch>
            <a:fillRect/>
          </a:stretch>
        </p:blipFill>
        <p:spPr>
          <a:xfrm>
            <a:off x="2720998" y="3933056"/>
            <a:ext cx="715522" cy="583456"/>
          </a:xfrm>
          <a:prstGeom prst="rect">
            <a:avLst/>
          </a:prstGeom>
          <a:ln>
            <a:solidFill>
              <a:schemeClr val="tx1"/>
            </a:solidFill>
          </a:ln>
        </p:spPr>
      </p:pic>
      <p:pic>
        <p:nvPicPr>
          <p:cNvPr id="8" name="Image 7"/>
          <p:cNvPicPr>
            <a:picLocks noChangeAspect="1"/>
          </p:cNvPicPr>
          <p:nvPr/>
        </p:nvPicPr>
        <p:blipFill>
          <a:blip r:embed="rId4">
            <a:biLevel thresh="75000"/>
            <a:extLst>
              <a:ext uri="{BEBA8EAE-BF5A-486C-A8C5-ECC9F3942E4B}">
                <a14:imgProps xmlns:a14="http://schemas.microsoft.com/office/drawing/2010/main">
                  <a14:imgLayer r:embed="rId6">
                    <a14:imgEffect>
                      <a14:sharpenSoften amount="-25000"/>
                    </a14:imgEffect>
                    <a14:imgEffect>
                      <a14:brightnessContrast bright="-20000" contrast="-20000"/>
                    </a14:imgEffect>
                  </a14:imgLayer>
                </a14:imgProps>
              </a:ext>
            </a:extLst>
          </a:blip>
          <a:stretch>
            <a:fillRect/>
          </a:stretch>
        </p:blipFill>
        <p:spPr>
          <a:xfrm>
            <a:off x="4716016" y="4005064"/>
            <a:ext cx="715522" cy="583456"/>
          </a:xfrm>
          <a:prstGeom prst="rect">
            <a:avLst/>
          </a:prstGeom>
          <a:ln>
            <a:solidFill>
              <a:schemeClr val="tx1"/>
            </a:solidFill>
          </a:ln>
        </p:spPr>
      </p:pic>
      <p:pic>
        <p:nvPicPr>
          <p:cNvPr id="9" name="Image 8"/>
          <p:cNvPicPr>
            <a:picLocks noChangeAspect="1"/>
          </p:cNvPicPr>
          <p:nvPr/>
        </p:nvPicPr>
        <p:blipFill>
          <a:blip r:embed="rId4">
            <a:biLevel thresh="75000"/>
            <a:extLst>
              <a:ext uri="{BEBA8EAE-BF5A-486C-A8C5-ECC9F3942E4B}">
                <a14:imgProps xmlns:a14="http://schemas.microsoft.com/office/drawing/2010/main">
                  <a14:imgLayer r:embed="rId7">
                    <a14:imgEffect>
                      <a14:sharpenSoften amount="-25000"/>
                    </a14:imgEffect>
                    <a14:imgEffect>
                      <a14:brightnessContrast bright="-20000" contrast="-20000"/>
                    </a14:imgEffect>
                  </a14:imgLayer>
                </a14:imgProps>
              </a:ext>
            </a:extLst>
          </a:blip>
          <a:stretch>
            <a:fillRect/>
          </a:stretch>
        </p:blipFill>
        <p:spPr>
          <a:xfrm>
            <a:off x="3779912" y="3049215"/>
            <a:ext cx="715522" cy="583456"/>
          </a:xfrm>
          <a:prstGeom prst="rect">
            <a:avLst/>
          </a:prstGeom>
          <a:ln>
            <a:solidFill>
              <a:schemeClr val="tx1"/>
            </a:solidFill>
          </a:ln>
        </p:spPr>
      </p:pic>
      <p:cxnSp>
        <p:nvCxnSpPr>
          <p:cNvPr id="10" name="Connecteur droit 9"/>
          <p:cNvCxnSpPr>
            <a:endCxn id="13" idx="0"/>
          </p:cNvCxnSpPr>
          <p:nvPr/>
        </p:nvCxnSpPr>
        <p:spPr>
          <a:xfrm>
            <a:off x="3275856" y="5589240"/>
            <a:ext cx="345569"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p:cNvCxnSpPr>
            <a:stCxn id="12" idx="3"/>
          </p:cNvCxnSpPr>
          <p:nvPr/>
        </p:nvCxnSpPr>
        <p:spPr>
          <a:xfrm flipV="1">
            <a:off x="2886874" y="5589240"/>
            <a:ext cx="316974" cy="353442"/>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Image 11"/>
          <p:cNvPicPr>
            <a:picLocks noChangeAspect="1"/>
          </p:cNvPicPr>
          <p:nvPr/>
        </p:nvPicPr>
        <p:blipFill>
          <a:blip r:embed="rId8"/>
          <a:stretch>
            <a:fillRect/>
          </a:stretch>
        </p:blipFill>
        <p:spPr>
          <a:xfrm>
            <a:off x="2483768" y="5733256"/>
            <a:ext cx="403106" cy="418852"/>
          </a:xfrm>
          <a:prstGeom prst="rect">
            <a:avLst/>
          </a:prstGeom>
        </p:spPr>
      </p:pic>
      <p:pic>
        <p:nvPicPr>
          <p:cNvPr id="13" name="Image 12"/>
          <p:cNvPicPr>
            <a:picLocks noChangeAspect="1"/>
          </p:cNvPicPr>
          <p:nvPr/>
        </p:nvPicPr>
        <p:blipFill>
          <a:blip r:embed="rId8"/>
          <a:stretch>
            <a:fillRect/>
          </a:stretch>
        </p:blipFill>
        <p:spPr>
          <a:xfrm>
            <a:off x="3419872" y="6021288"/>
            <a:ext cx="403106" cy="418852"/>
          </a:xfrm>
          <a:prstGeom prst="rect">
            <a:avLst/>
          </a:prstGeom>
        </p:spPr>
      </p:pic>
      <p:pic>
        <p:nvPicPr>
          <p:cNvPr id="14" name="Image 13"/>
          <p:cNvPicPr>
            <a:picLocks noChangeAspect="1"/>
          </p:cNvPicPr>
          <p:nvPr/>
        </p:nvPicPr>
        <p:blipFill>
          <a:blip r:embed="rId9"/>
          <a:stretch>
            <a:fillRect/>
          </a:stretch>
        </p:blipFill>
        <p:spPr>
          <a:xfrm>
            <a:off x="2987824" y="5373216"/>
            <a:ext cx="520700" cy="406400"/>
          </a:xfrm>
          <a:prstGeom prst="rect">
            <a:avLst/>
          </a:prstGeom>
        </p:spPr>
      </p:pic>
      <p:cxnSp>
        <p:nvCxnSpPr>
          <p:cNvPr id="15" name="Connecteur droit 14"/>
          <p:cNvCxnSpPr/>
          <p:nvPr/>
        </p:nvCxnSpPr>
        <p:spPr>
          <a:xfrm>
            <a:off x="5940152" y="5805264"/>
            <a:ext cx="576064"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cteur droit 15"/>
          <p:cNvCxnSpPr>
            <a:stCxn id="17" idx="3"/>
          </p:cNvCxnSpPr>
          <p:nvPr/>
        </p:nvCxnSpPr>
        <p:spPr>
          <a:xfrm flipV="1">
            <a:off x="5551170" y="5746452"/>
            <a:ext cx="316974" cy="353442"/>
          </a:xfrm>
          <a:prstGeom prst="line">
            <a:avLst/>
          </a:prstGeom>
        </p:spPr>
        <p:style>
          <a:lnRef idx="2">
            <a:schemeClr val="accent1"/>
          </a:lnRef>
          <a:fillRef idx="0">
            <a:schemeClr val="accent1"/>
          </a:fillRef>
          <a:effectRef idx="1">
            <a:schemeClr val="accent1"/>
          </a:effectRef>
          <a:fontRef idx="minor">
            <a:schemeClr val="tx1"/>
          </a:fontRef>
        </p:style>
      </p:cxnSp>
      <p:pic>
        <p:nvPicPr>
          <p:cNvPr id="17" name="Image 16"/>
          <p:cNvPicPr>
            <a:picLocks noChangeAspect="1"/>
          </p:cNvPicPr>
          <p:nvPr/>
        </p:nvPicPr>
        <p:blipFill>
          <a:blip r:embed="rId8"/>
          <a:stretch>
            <a:fillRect/>
          </a:stretch>
        </p:blipFill>
        <p:spPr>
          <a:xfrm>
            <a:off x="5148064" y="5890468"/>
            <a:ext cx="403106" cy="418852"/>
          </a:xfrm>
          <a:prstGeom prst="rect">
            <a:avLst/>
          </a:prstGeom>
        </p:spPr>
      </p:pic>
      <p:pic>
        <p:nvPicPr>
          <p:cNvPr id="18" name="Image 17"/>
          <p:cNvPicPr>
            <a:picLocks noChangeAspect="1"/>
          </p:cNvPicPr>
          <p:nvPr/>
        </p:nvPicPr>
        <p:blipFill>
          <a:blip r:embed="rId8"/>
          <a:stretch>
            <a:fillRect/>
          </a:stretch>
        </p:blipFill>
        <p:spPr>
          <a:xfrm>
            <a:off x="6228184" y="5805264"/>
            <a:ext cx="403106" cy="418852"/>
          </a:xfrm>
          <a:prstGeom prst="rect">
            <a:avLst/>
          </a:prstGeom>
        </p:spPr>
      </p:pic>
      <p:pic>
        <p:nvPicPr>
          <p:cNvPr id="19" name="Image 18"/>
          <p:cNvPicPr>
            <a:picLocks noChangeAspect="1"/>
          </p:cNvPicPr>
          <p:nvPr/>
        </p:nvPicPr>
        <p:blipFill>
          <a:blip r:embed="rId9"/>
          <a:stretch>
            <a:fillRect/>
          </a:stretch>
        </p:blipFill>
        <p:spPr>
          <a:xfrm>
            <a:off x="5652120" y="5530428"/>
            <a:ext cx="520700" cy="406400"/>
          </a:xfrm>
          <a:prstGeom prst="rect">
            <a:avLst/>
          </a:prstGeom>
        </p:spPr>
      </p:pic>
      <p:sp>
        <p:nvSpPr>
          <p:cNvPr id="20" name="ZoneTexte 19"/>
          <p:cNvSpPr txBox="1"/>
          <p:nvPr/>
        </p:nvSpPr>
        <p:spPr>
          <a:xfrm>
            <a:off x="1259632" y="2636912"/>
            <a:ext cx="1482009" cy="307777"/>
          </a:xfrm>
          <a:prstGeom prst="rect">
            <a:avLst/>
          </a:prstGeom>
          <a:noFill/>
        </p:spPr>
        <p:txBody>
          <a:bodyPr wrap="none" rtlCol="0">
            <a:spAutoFit/>
          </a:bodyPr>
          <a:lstStyle/>
          <a:p>
            <a:r>
              <a:rPr lang="en-US" sz="1400" smtClean="0"/>
              <a:t>Content producer</a:t>
            </a:r>
            <a:endParaRPr lang="en-US" sz="1400"/>
          </a:p>
        </p:txBody>
      </p:sp>
      <p:sp>
        <p:nvSpPr>
          <p:cNvPr id="21" name="ZoneTexte 20"/>
          <p:cNvSpPr txBox="1"/>
          <p:nvPr/>
        </p:nvSpPr>
        <p:spPr>
          <a:xfrm>
            <a:off x="5508104" y="2492896"/>
            <a:ext cx="1482009" cy="307777"/>
          </a:xfrm>
          <a:prstGeom prst="rect">
            <a:avLst/>
          </a:prstGeom>
          <a:noFill/>
        </p:spPr>
        <p:txBody>
          <a:bodyPr wrap="none" rtlCol="0">
            <a:spAutoFit/>
          </a:bodyPr>
          <a:lstStyle/>
          <a:p>
            <a:r>
              <a:rPr lang="en-US" sz="1400" smtClean="0"/>
              <a:t>Content producer</a:t>
            </a:r>
            <a:endParaRPr lang="en-US" sz="1400"/>
          </a:p>
        </p:txBody>
      </p:sp>
      <p:sp>
        <p:nvSpPr>
          <p:cNvPr id="22" name="ZoneTexte 21"/>
          <p:cNvSpPr txBox="1"/>
          <p:nvPr/>
        </p:nvSpPr>
        <p:spPr>
          <a:xfrm>
            <a:off x="6516216" y="5949280"/>
            <a:ext cx="915635" cy="523220"/>
          </a:xfrm>
          <a:prstGeom prst="rect">
            <a:avLst/>
          </a:prstGeom>
          <a:noFill/>
        </p:spPr>
        <p:txBody>
          <a:bodyPr wrap="none" rtlCol="0">
            <a:spAutoFit/>
          </a:bodyPr>
          <a:lstStyle/>
          <a:p>
            <a:r>
              <a:rPr lang="en-US" sz="1400" smtClean="0"/>
              <a:t>Content</a:t>
            </a:r>
          </a:p>
          <a:p>
            <a:r>
              <a:rPr lang="en-US" sz="1400" smtClean="0"/>
              <a:t>consumer</a:t>
            </a:r>
            <a:endParaRPr lang="en-US" sz="1400"/>
          </a:p>
        </p:txBody>
      </p:sp>
      <p:sp>
        <p:nvSpPr>
          <p:cNvPr id="23" name="ZoneTexte 22"/>
          <p:cNvSpPr txBox="1"/>
          <p:nvPr/>
        </p:nvSpPr>
        <p:spPr>
          <a:xfrm>
            <a:off x="4932040" y="6218148"/>
            <a:ext cx="915635" cy="523220"/>
          </a:xfrm>
          <a:prstGeom prst="rect">
            <a:avLst/>
          </a:prstGeom>
          <a:noFill/>
        </p:spPr>
        <p:txBody>
          <a:bodyPr wrap="none" rtlCol="0">
            <a:spAutoFit/>
          </a:bodyPr>
          <a:lstStyle/>
          <a:p>
            <a:r>
              <a:rPr lang="en-US" sz="1400" smtClean="0"/>
              <a:t>Content</a:t>
            </a:r>
          </a:p>
          <a:p>
            <a:r>
              <a:rPr lang="en-US" sz="1400" smtClean="0"/>
              <a:t>consumer</a:t>
            </a:r>
            <a:endParaRPr lang="en-US" sz="1400"/>
          </a:p>
        </p:txBody>
      </p:sp>
      <p:sp>
        <p:nvSpPr>
          <p:cNvPr id="24" name="ZoneTexte 23"/>
          <p:cNvSpPr txBox="1"/>
          <p:nvPr/>
        </p:nvSpPr>
        <p:spPr>
          <a:xfrm>
            <a:off x="3224317" y="6362164"/>
            <a:ext cx="915635" cy="523220"/>
          </a:xfrm>
          <a:prstGeom prst="rect">
            <a:avLst/>
          </a:prstGeom>
          <a:noFill/>
        </p:spPr>
        <p:txBody>
          <a:bodyPr wrap="none" rtlCol="0">
            <a:spAutoFit/>
          </a:bodyPr>
          <a:lstStyle/>
          <a:p>
            <a:r>
              <a:rPr lang="en-US" sz="1400" smtClean="0"/>
              <a:t>Content</a:t>
            </a:r>
          </a:p>
          <a:p>
            <a:r>
              <a:rPr lang="en-US" sz="1400" smtClean="0"/>
              <a:t>consumer</a:t>
            </a:r>
            <a:endParaRPr lang="en-US" sz="1400"/>
          </a:p>
        </p:txBody>
      </p:sp>
      <p:sp>
        <p:nvSpPr>
          <p:cNvPr id="25" name="ZoneTexte 24"/>
          <p:cNvSpPr txBox="1"/>
          <p:nvPr/>
        </p:nvSpPr>
        <p:spPr>
          <a:xfrm>
            <a:off x="2195736" y="6021288"/>
            <a:ext cx="915635" cy="523220"/>
          </a:xfrm>
          <a:prstGeom prst="rect">
            <a:avLst/>
          </a:prstGeom>
          <a:noFill/>
        </p:spPr>
        <p:txBody>
          <a:bodyPr wrap="none" rtlCol="0">
            <a:spAutoFit/>
          </a:bodyPr>
          <a:lstStyle/>
          <a:p>
            <a:r>
              <a:rPr lang="en-US" sz="1400" smtClean="0"/>
              <a:t>Content</a:t>
            </a:r>
          </a:p>
          <a:p>
            <a:r>
              <a:rPr lang="en-US" sz="1400" smtClean="0"/>
              <a:t>consumer</a:t>
            </a:r>
            <a:endParaRPr lang="en-US" sz="1400"/>
          </a:p>
        </p:txBody>
      </p:sp>
      <p:sp>
        <p:nvSpPr>
          <p:cNvPr id="26" name="ZoneTexte 25"/>
          <p:cNvSpPr txBox="1"/>
          <p:nvPr/>
        </p:nvSpPr>
        <p:spPr>
          <a:xfrm>
            <a:off x="4067944" y="4490536"/>
            <a:ext cx="2055946" cy="738664"/>
          </a:xfrm>
          <a:prstGeom prst="rect">
            <a:avLst/>
          </a:prstGeom>
          <a:noFill/>
        </p:spPr>
        <p:txBody>
          <a:bodyPr wrap="none" rtlCol="0">
            <a:spAutoFit/>
          </a:bodyPr>
          <a:lstStyle/>
          <a:p>
            <a:pPr algn="ctr"/>
            <a:r>
              <a:rPr lang="en-US" sz="1400" smtClean="0"/>
              <a:t>Content</a:t>
            </a:r>
          </a:p>
          <a:p>
            <a:pPr algn="ctr"/>
            <a:r>
              <a:rPr lang="en-US" sz="1400" smtClean="0"/>
              <a:t>Transformer</a:t>
            </a:r>
          </a:p>
          <a:p>
            <a:pPr algn="ctr"/>
            <a:r>
              <a:rPr lang="en-US" sz="1400" smtClean="0"/>
              <a:t>(e.g., crypto, transcoding)</a:t>
            </a:r>
            <a:endParaRPr lang="en-US" sz="1400"/>
          </a:p>
        </p:txBody>
      </p:sp>
      <p:sp>
        <p:nvSpPr>
          <p:cNvPr id="27" name="ZoneTexte 26"/>
          <p:cNvSpPr txBox="1"/>
          <p:nvPr/>
        </p:nvSpPr>
        <p:spPr>
          <a:xfrm>
            <a:off x="2627784" y="4509120"/>
            <a:ext cx="1234270" cy="523220"/>
          </a:xfrm>
          <a:prstGeom prst="rect">
            <a:avLst/>
          </a:prstGeom>
          <a:noFill/>
        </p:spPr>
        <p:txBody>
          <a:bodyPr wrap="none" rtlCol="0">
            <a:spAutoFit/>
          </a:bodyPr>
          <a:lstStyle/>
          <a:p>
            <a:pPr algn="ctr"/>
            <a:r>
              <a:rPr lang="en-US" sz="1400" smtClean="0"/>
              <a:t>Access control</a:t>
            </a:r>
          </a:p>
          <a:p>
            <a:pPr algn="ctr"/>
            <a:r>
              <a:rPr lang="en-US" sz="1400" smtClean="0"/>
              <a:t>(e.g., AAA)</a:t>
            </a:r>
            <a:endParaRPr lang="en-US" sz="1400"/>
          </a:p>
        </p:txBody>
      </p:sp>
      <p:sp>
        <p:nvSpPr>
          <p:cNvPr id="28" name="ZoneTexte 27"/>
          <p:cNvSpPr txBox="1"/>
          <p:nvPr/>
        </p:nvSpPr>
        <p:spPr>
          <a:xfrm>
            <a:off x="3426779" y="3625279"/>
            <a:ext cx="1364476" cy="307777"/>
          </a:xfrm>
          <a:prstGeom prst="rect">
            <a:avLst/>
          </a:prstGeom>
          <a:noFill/>
        </p:spPr>
        <p:txBody>
          <a:bodyPr wrap="none" rtlCol="0">
            <a:spAutoFit/>
          </a:bodyPr>
          <a:lstStyle/>
          <a:p>
            <a:pPr algn="ctr"/>
            <a:r>
              <a:rPr lang="en-US" sz="1400" smtClean="0"/>
              <a:t>Content storage</a:t>
            </a:r>
            <a:endParaRPr lang="en-US" sz="1400"/>
          </a:p>
        </p:txBody>
      </p:sp>
    </p:spTree>
    <p:extLst>
      <p:ext uri="{BB962C8B-B14F-4D97-AF65-F5344CB8AC3E}">
        <p14:creationId xmlns:p14="http://schemas.microsoft.com/office/powerpoint/2010/main" val="3267528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Medical data example</a:t>
            </a:r>
            <a:endParaRPr lang="en-US" dirty="0"/>
          </a:p>
        </p:txBody>
      </p:sp>
      <p:sp>
        <p:nvSpPr>
          <p:cNvPr id="5" name="Espace réservé du contenu 4"/>
          <p:cNvSpPr>
            <a:spLocks noGrp="1"/>
          </p:cNvSpPr>
          <p:nvPr>
            <p:ph idx="1"/>
          </p:nvPr>
        </p:nvSpPr>
        <p:spPr>
          <a:xfrm>
            <a:off x="0" y="1268760"/>
            <a:ext cx="8686800" cy="4968552"/>
          </a:xfrm>
        </p:spPr>
        <p:txBody>
          <a:bodyPr/>
          <a:lstStyle/>
          <a:p>
            <a:pPr lvl="1"/>
            <a:r>
              <a:rPr lang="en-US" dirty="0" smtClean="0"/>
              <a:t>Data produced in medical centers but stored in regional/national database</a:t>
            </a:r>
          </a:p>
          <a:p>
            <a:pPr lvl="1"/>
            <a:r>
              <a:rPr lang="en-US" dirty="0" smtClean="0"/>
              <a:t>One-time access to data only</a:t>
            </a:r>
          </a:p>
          <a:p>
            <a:pPr lvl="1"/>
            <a:r>
              <a:rPr lang="en-US" dirty="0" smtClean="0"/>
              <a:t>Client data consumption workflow</a:t>
            </a:r>
          </a:p>
          <a:p>
            <a:pPr marL="1257300" lvl="2" indent="-342900">
              <a:buFont typeface="+mj-lt"/>
              <a:buAutoNum type="arabicPeriod"/>
            </a:pPr>
            <a:r>
              <a:rPr lang="en-US" dirty="0" smtClean="0"/>
              <a:t>Authentication and accounting (virtual machines to grant and log access to data)</a:t>
            </a:r>
          </a:p>
          <a:p>
            <a:pPr marL="1257300" lvl="2" indent="-342900">
              <a:buFont typeface="+mj-lt"/>
              <a:buAutoNum type="arabicPeriod"/>
            </a:pPr>
            <a:r>
              <a:rPr lang="en-US" dirty="0" smtClean="0"/>
              <a:t>On-the-fly generation of the data (encryption with the ephemeral key for the session)</a:t>
            </a:r>
          </a:p>
          <a:p>
            <a:pPr marL="1257300" lvl="2" indent="-342900">
              <a:buFont typeface="+mj-lt"/>
              <a:buAutoNum type="arabicPeriod"/>
            </a:pPr>
            <a:r>
              <a:rPr lang="en-US" dirty="0" smtClean="0"/>
              <a:t>Transmission of the data to the consumer</a:t>
            </a:r>
          </a:p>
          <a:p>
            <a:pPr marL="1257300" lvl="2" indent="-342900">
              <a:buFont typeface="+mj-lt"/>
              <a:buAutoNum type="arabicPeriod"/>
            </a:pPr>
            <a:endParaRPr lang="en-US" dirty="0" smtClean="0"/>
          </a:p>
        </p:txBody>
      </p:sp>
    </p:spTree>
    <p:extLst>
      <p:ext uri="{BB962C8B-B14F-4D97-AF65-F5344CB8AC3E}">
        <p14:creationId xmlns:p14="http://schemas.microsoft.com/office/powerpoint/2010/main" val="1763052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VoD</a:t>
            </a:r>
            <a:r>
              <a:rPr lang="en-US" dirty="0" smtClean="0"/>
              <a:t> example</a:t>
            </a:r>
            <a:endParaRPr lang="en-US" dirty="0"/>
          </a:p>
        </p:txBody>
      </p:sp>
      <p:sp>
        <p:nvSpPr>
          <p:cNvPr id="5" name="Espace réservé du contenu 4"/>
          <p:cNvSpPr>
            <a:spLocks noGrp="1"/>
          </p:cNvSpPr>
          <p:nvPr>
            <p:ph idx="1"/>
          </p:nvPr>
        </p:nvSpPr>
        <p:spPr>
          <a:xfrm>
            <a:off x="0" y="1268760"/>
            <a:ext cx="8686800" cy="4968552"/>
          </a:xfrm>
        </p:spPr>
        <p:txBody>
          <a:bodyPr/>
          <a:lstStyle/>
          <a:p>
            <a:pPr lvl="1"/>
            <a:r>
              <a:rPr lang="en-US" dirty="0" smtClean="0"/>
              <a:t>Data produced in production centers but distributed in continental/country/region/</a:t>
            </a:r>
            <a:r>
              <a:rPr lang="en-US" dirty="0" err="1" smtClean="0"/>
              <a:t>PoP</a:t>
            </a:r>
            <a:r>
              <a:rPr lang="en-US" dirty="0" smtClean="0"/>
              <a:t> caching facilities</a:t>
            </a:r>
          </a:p>
          <a:p>
            <a:pPr lvl="1"/>
            <a:r>
              <a:rPr lang="en-US" dirty="0" smtClean="0"/>
              <a:t>One-time access to video and pay per view</a:t>
            </a:r>
          </a:p>
          <a:p>
            <a:pPr lvl="2"/>
            <a:r>
              <a:rPr lang="en-US" dirty="0" smtClean="0"/>
              <a:t>Authentication mechanism</a:t>
            </a:r>
          </a:p>
          <a:p>
            <a:pPr lvl="2"/>
            <a:r>
              <a:rPr lang="en-US" dirty="0" smtClean="0"/>
              <a:t>Accounting</a:t>
            </a:r>
          </a:p>
          <a:p>
            <a:pPr lvl="2"/>
            <a:r>
              <a:rPr lang="en-US" dirty="0" smtClean="0"/>
              <a:t>on-the-fly encryption</a:t>
            </a:r>
          </a:p>
          <a:p>
            <a:pPr lvl="1"/>
            <a:r>
              <a:rPr lang="en-US" dirty="0" smtClean="0"/>
              <a:t>Device adaptation</a:t>
            </a:r>
          </a:p>
          <a:p>
            <a:pPr lvl="2"/>
            <a:r>
              <a:rPr lang="en-US" dirty="0" smtClean="0"/>
              <a:t>Transcoding to adapt to the device</a:t>
            </a:r>
          </a:p>
          <a:p>
            <a:pPr lvl="1"/>
            <a:r>
              <a:rPr lang="en-US" dirty="0" smtClean="0"/>
              <a:t>Mobility support</a:t>
            </a:r>
          </a:p>
          <a:p>
            <a:pPr lvl="2"/>
            <a:r>
              <a:rPr lang="en-US" dirty="0" smtClean="0"/>
              <a:t>Transcoding to adapt to network condition</a:t>
            </a:r>
          </a:p>
          <a:p>
            <a:pPr lvl="2"/>
            <a:r>
              <a:rPr lang="en-US" dirty="0" smtClean="0"/>
              <a:t>Dynamic flow table updates</a:t>
            </a:r>
          </a:p>
          <a:p>
            <a:pPr lvl="1"/>
            <a:r>
              <a:rPr lang="en-US" dirty="0" smtClean="0"/>
              <a:t>Popular contents</a:t>
            </a:r>
          </a:p>
          <a:p>
            <a:pPr lvl="2"/>
            <a:r>
              <a:rPr lang="en-US" dirty="0" smtClean="0"/>
              <a:t>Caching mechanism to avoid overloading the network</a:t>
            </a:r>
          </a:p>
          <a:p>
            <a:pPr lvl="1"/>
            <a:endParaRPr lang="en-US" dirty="0" smtClean="0"/>
          </a:p>
        </p:txBody>
      </p:sp>
      <p:sp>
        <p:nvSpPr>
          <p:cNvPr id="6" name="ZoneTexte 5"/>
          <p:cNvSpPr txBox="1"/>
          <p:nvPr/>
        </p:nvSpPr>
        <p:spPr>
          <a:xfrm>
            <a:off x="3403600" y="1930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5623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21"/>
          <p:cNvGrpSpPr>
            <a:grpSpLocks/>
          </p:cNvGrpSpPr>
          <p:nvPr/>
        </p:nvGrpSpPr>
        <p:grpSpPr bwMode="auto">
          <a:xfrm>
            <a:off x="776395" y="737114"/>
            <a:ext cx="8118125" cy="6031985"/>
            <a:chOff x="105" y="-60"/>
            <a:chExt cx="5655" cy="4324"/>
          </a:xfrm>
        </p:grpSpPr>
        <p:sp>
          <p:nvSpPr>
            <p:cNvPr id="2051" name="Line 515"/>
            <p:cNvSpPr>
              <a:spLocks noChangeShapeType="1"/>
            </p:cNvSpPr>
            <p:nvPr/>
          </p:nvSpPr>
          <p:spPr bwMode="auto">
            <a:xfrm flipV="1">
              <a:off x="2937" y="1922"/>
              <a:ext cx="128" cy="3"/>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sz="2000">
                <a:latin typeface="Arial"/>
                <a:cs typeface="Arial"/>
              </a:endParaRPr>
            </a:p>
          </p:txBody>
        </p:sp>
        <p:sp>
          <p:nvSpPr>
            <p:cNvPr id="2052" name="Freeform 497"/>
            <p:cNvSpPr>
              <a:spLocks/>
            </p:cNvSpPr>
            <p:nvPr/>
          </p:nvSpPr>
          <p:spPr bwMode="auto">
            <a:xfrm flipV="1">
              <a:off x="3190" y="1219"/>
              <a:ext cx="1256" cy="536"/>
            </a:xfrm>
            <a:custGeom>
              <a:avLst/>
              <a:gdLst>
                <a:gd name="T0" fmla="*/ 0 w 1784"/>
                <a:gd name="T1" fmla="*/ 15347 h 499"/>
                <a:gd name="T2" fmla="*/ 590123 w 1784"/>
                <a:gd name="T3" fmla="*/ 866247 h 499"/>
                <a:gd name="T4" fmla="*/ 1511072 w 1784"/>
                <a:gd name="T5" fmla="*/ 866247 h 499"/>
                <a:gd name="T6" fmla="*/ 1957018 w 1784"/>
                <a:gd name="T7" fmla="*/ 0 h 49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84" h="499">
                  <a:moveTo>
                    <a:pt x="0" y="0"/>
                  </a:moveTo>
                  <a:lnTo>
                    <a:pt x="1169" y="474"/>
                  </a:lnTo>
                  <a:lnTo>
                    <a:pt x="1352" y="499"/>
                  </a:lnTo>
                  <a:lnTo>
                    <a:pt x="1784" y="490"/>
                  </a:lnTo>
                </a:path>
              </a:pathLst>
            </a:custGeom>
            <a:noFill/>
            <a:ln w="127000" cap="rnd" cmpd="sng">
              <a:solidFill>
                <a:srgbClr val="DDDDD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sz="2000">
                <a:latin typeface="Arial"/>
                <a:cs typeface="Arial"/>
              </a:endParaRPr>
            </a:p>
          </p:txBody>
        </p:sp>
        <p:pic>
          <p:nvPicPr>
            <p:cNvPr id="2053" name="Picture 10" descr="serveurs-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2" y="1667"/>
              <a:ext cx="306"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516"/>
            <p:cNvSpPr txBox="1">
              <a:spLocks noChangeAspect="1" noChangeArrowheads="1"/>
            </p:cNvSpPr>
            <p:nvPr/>
          </p:nvSpPr>
          <p:spPr bwMode="auto">
            <a:xfrm>
              <a:off x="2456" y="2050"/>
              <a:ext cx="660" cy="270"/>
            </a:xfrm>
            <a:prstGeom prst="rect">
              <a:avLst/>
            </a:prstGeom>
            <a:noFill/>
            <a:ln>
              <a:noFill/>
            </a:ln>
            <a:effectLst/>
            <a:extLst>
              <a:ext uri="{909E8E84-426E-40DD-AFC4-6F175D3DCCD1}">
                <a14:hiddenFill xmlns:a14="http://schemas.microsoft.com/office/drawing/2010/main">
                  <a:solidFill>
                    <a:srgbClr val="7BB4C1"/>
                  </a:soli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400" b="1">
                  <a:latin typeface="Arial"/>
                  <a:ea typeface="Microsoft YaHei" charset="0"/>
                  <a:cs typeface="Arial"/>
                </a:rPr>
                <a:t>Private</a:t>
              </a:r>
            </a:p>
            <a:p>
              <a:pPr algn="ctr"/>
              <a:r>
                <a:rPr lang="en-US" sz="1400" b="1">
                  <a:latin typeface="Arial"/>
                  <a:ea typeface="Microsoft YaHei" charset="0"/>
                  <a:cs typeface="Arial"/>
                </a:rPr>
                <a:t>Clouds</a:t>
              </a:r>
            </a:p>
          </p:txBody>
        </p:sp>
        <p:pic>
          <p:nvPicPr>
            <p:cNvPr id="2055" name="Picture 479" descr="CS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8" y="1954"/>
              <a:ext cx="524"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17" descr="cadana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3" y="1817"/>
              <a:ext cx="1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Oval 18"/>
            <p:cNvSpPr>
              <a:spLocks noChangeArrowheads="1"/>
            </p:cNvSpPr>
            <p:nvPr/>
          </p:nvSpPr>
          <p:spPr bwMode="auto">
            <a:xfrm>
              <a:off x="2613" y="1281"/>
              <a:ext cx="2273" cy="305"/>
            </a:xfrm>
            <a:prstGeom prst="ellipse">
              <a:avLst/>
            </a:prstGeom>
            <a:solidFill>
              <a:srgbClr val="EAEAEA"/>
            </a:solidFill>
            <a:ln w="50800">
              <a:solidFill>
                <a:srgbClr val="800000"/>
              </a:solidFill>
              <a:miter lim="800000"/>
              <a:headEnd/>
              <a:tailEnd/>
            </a:ln>
          </p:spPr>
          <p:txBody>
            <a:bodyPr/>
            <a:lstStyle/>
            <a:p>
              <a:pPr algn="ctr" eaLnBrk="0" hangingPunct="0">
                <a:buClr>
                  <a:srgbClr val="000000"/>
                </a:buClr>
                <a:buSzPct val="100000"/>
                <a:buFont typeface="Times New Roman" charset="0"/>
                <a:buNone/>
              </a:pPr>
              <a:endParaRPr lang="en-GB" sz="2000">
                <a:solidFill>
                  <a:schemeClr val="bg1"/>
                </a:solidFill>
                <a:latin typeface="Arial"/>
                <a:ea typeface="Microsoft YaHei" charset="0"/>
                <a:cs typeface="Arial"/>
              </a:endParaRPr>
            </a:p>
          </p:txBody>
        </p:sp>
        <p:pic>
          <p:nvPicPr>
            <p:cNvPr id="2058" name="Picture 38" descr="d:\Documents and Settings\t0029742\Bureau\1351610603_photo-datacenter.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6" y="445"/>
              <a:ext cx="72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Oval 18"/>
            <p:cNvSpPr>
              <a:spLocks noChangeArrowheads="1"/>
            </p:cNvSpPr>
            <p:nvPr/>
          </p:nvSpPr>
          <p:spPr bwMode="auto">
            <a:xfrm>
              <a:off x="2502" y="1147"/>
              <a:ext cx="2273" cy="305"/>
            </a:xfrm>
            <a:prstGeom prst="ellipse">
              <a:avLst/>
            </a:prstGeom>
            <a:solidFill>
              <a:srgbClr val="F4E8DC"/>
            </a:solidFill>
            <a:ln w="50800">
              <a:solidFill>
                <a:srgbClr val="A67C52"/>
              </a:solidFill>
              <a:miter lim="800000"/>
              <a:headEnd/>
              <a:tailEnd/>
            </a:ln>
          </p:spPr>
          <p:txBody>
            <a:bodyPr/>
            <a:lstStyle/>
            <a:p>
              <a:pPr algn="ctr" eaLnBrk="0" hangingPunct="0">
                <a:buClr>
                  <a:srgbClr val="000000"/>
                </a:buClr>
                <a:buSzPct val="100000"/>
                <a:buFont typeface="Times New Roman" charset="0"/>
                <a:buNone/>
              </a:pPr>
              <a:endParaRPr lang="en-GB" sz="2000">
                <a:solidFill>
                  <a:schemeClr val="bg1"/>
                </a:solidFill>
                <a:latin typeface="Arial"/>
                <a:ea typeface="Microsoft YaHei" charset="0"/>
                <a:cs typeface="Arial"/>
              </a:endParaRPr>
            </a:p>
          </p:txBody>
        </p:sp>
        <p:sp>
          <p:nvSpPr>
            <p:cNvPr id="2060" name="Freeform 541"/>
            <p:cNvSpPr>
              <a:spLocks/>
            </p:cNvSpPr>
            <p:nvPr/>
          </p:nvSpPr>
          <p:spPr bwMode="auto">
            <a:xfrm>
              <a:off x="3458" y="782"/>
              <a:ext cx="1397" cy="405"/>
            </a:xfrm>
            <a:custGeom>
              <a:avLst/>
              <a:gdLst>
                <a:gd name="T0" fmla="*/ 0 w 1759"/>
                <a:gd name="T1" fmla="*/ 11086 h 522"/>
                <a:gd name="T2" fmla="*/ 665699 w 1759"/>
                <a:gd name="T3" fmla="*/ 625694 h 522"/>
                <a:gd name="T4" fmla="*/ 1704594 w 1759"/>
                <a:gd name="T5" fmla="*/ 625694 h 522"/>
                <a:gd name="T6" fmla="*/ 2207652 w 1759"/>
                <a:gd name="T7" fmla="*/ 0 h 5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59" h="522">
                  <a:moveTo>
                    <a:pt x="8" y="9"/>
                  </a:moveTo>
                  <a:lnTo>
                    <a:pt x="0" y="514"/>
                  </a:lnTo>
                  <a:lnTo>
                    <a:pt x="910" y="522"/>
                  </a:lnTo>
                  <a:lnTo>
                    <a:pt x="1759" y="0"/>
                  </a:lnTo>
                </a:path>
              </a:pathLst>
            </a:custGeom>
            <a:noFill/>
            <a:ln w="127000" cap="rnd" cmpd="sng">
              <a:solidFill>
                <a:srgbClr val="DDDDD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sz="2000">
                <a:latin typeface="Arial"/>
                <a:cs typeface="Arial"/>
              </a:endParaRPr>
            </a:p>
          </p:txBody>
        </p:sp>
        <p:sp>
          <p:nvSpPr>
            <p:cNvPr id="2061" name="Line 538"/>
            <p:cNvSpPr>
              <a:spLocks noChangeShapeType="1"/>
            </p:cNvSpPr>
            <p:nvPr/>
          </p:nvSpPr>
          <p:spPr bwMode="auto">
            <a:xfrm flipH="1" flipV="1">
              <a:off x="4901" y="385"/>
              <a:ext cx="9" cy="24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sz="2000">
                <a:latin typeface="Arial"/>
                <a:cs typeface="Arial"/>
              </a:endParaRPr>
            </a:p>
          </p:txBody>
        </p:sp>
        <p:sp>
          <p:nvSpPr>
            <p:cNvPr id="2062" name="Line 534"/>
            <p:cNvSpPr>
              <a:spLocks noChangeShapeType="1"/>
            </p:cNvSpPr>
            <p:nvPr/>
          </p:nvSpPr>
          <p:spPr bwMode="auto">
            <a:xfrm flipH="1" flipV="1">
              <a:off x="3478" y="397"/>
              <a:ext cx="3" cy="265"/>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sz="2000">
                <a:latin typeface="Arial"/>
                <a:cs typeface="Arial"/>
              </a:endParaRPr>
            </a:p>
          </p:txBody>
        </p:sp>
        <p:sp>
          <p:nvSpPr>
            <p:cNvPr id="2063" name="Line 515"/>
            <p:cNvSpPr>
              <a:spLocks noChangeShapeType="1"/>
            </p:cNvSpPr>
            <p:nvPr/>
          </p:nvSpPr>
          <p:spPr bwMode="auto">
            <a:xfrm flipH="1" flipV="1">
              <a:off x="2004" y="409"/>
              <a:ext cx="3" cy="30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fr-FR" sz="2000">
                <a:latin typeface="Arial"/>
                <a:cs typeface="Arial"/>
              </a:endParaRPr>
            </a:p>
          </p:txBody>
        </p:sp>
        <p:sp>
          <p:nvSpPr>
            <p:cNvPr id="2064" name="Text Box 516"/>
            <p:cNvSpPr txBox="1">
              <a:spLocks noChangeAspect="1" noChangeArrowheads="1"/>
            </p:cNvSpPr>
            <p:nvPr/>
          </p:nvSpPr>
          <p:spPr bwMode="auto">
            <a:xfrm>
              <a:off x="860" y="250"/>
              <a:ext cx="1049" cy="197"/>
            </a:xfrm>
            <a:prstGeom prst="rect">
              <a:avLst/>
            </a:prstGeom>
            <a:noFill/>
            <a:ln>
              <a:noFill/>
            </a:ln>
            <a:effectLst/>
            <a:extLst>
              <a:ext uri="{909E8E84-426E-40DD-AFC4-6F175D3DCCD1}">
                <a14:hiddenFill xmlns:a14="http://schemas.microsoft.com/office/drawing/2010/main">
                  <a:solidFill>
                    <a:srgbClr val="7BB4C1"/>
                  </a:soli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b="1">
                  <a:latin typeface="Arial"/>
                  <a:ea typeface="Microsoft YaHei" charset="0"/>
                  <a:cs typeface="Arial"/>
                </a:rPr>
                <a:t>Paris</a:t>
              </a:r>
            </a:p>
            <a:p>
              <a:pPr algn="ctr"/>
              <a:r>
                <a:rPr lang="en-US" sz="1200" b="1">
                  <a:latin typeface="Arial"/>
                  <a:ea typeface="Microsoft YaHei" charset="0"/>
                  <a:cs typeface="Arial"/>
                </a:rPr>
                <a:t>Datacenter</a:t>
              </a:r>
            </a:p>
          </p:txBody>
        </p:sp>
        <p:sp>
          <p:nvSpPr>
            <p:cNvPr id="2065" name="Freeform 497"/>
            <p:cNvSpPr>
              <a:spLocks/>
            </p:cNvSpPr>
            <p:nvPr/>
          </p:nvSpPr>
          <p:spPr bwMode="auto">
            <a:xfrm>
              <a:off x="2048" y="788"/>
              <a:ext cx="1417" cy="388"/>
            </a:xfrm>
            <a:custGeom>
              <a:avLst/>
              <a:gdLst>
                <a:gd name="T0" fmla="*/ 0 w 1784"/>
                <a:gd name="T1" fmla="*/ 11110 h 499"/>
                <a:gd name="T2" fmla="*/ 665768 w 1784"/>
                <a:gd name="T3" fmla="*/ 627059 h 499"/>
                <a:gd name="T4" fmla="*/ 1704769 w 1784"/>
                <a:gd name="T5" fmla="*/ 627059 h 499"/>
                <a:gd name="T6" fmla="*/ 2207877 w 1784"/>
                <a:gd name="T7" fmla="*/ 0 h 49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84" h="499">
                  <a:moveTo>
                    <a:pt x="0" y="0"/>
                  </a:moveTo>
                  <a:lnTo>
                    <a:pt x="1169" y="474"/>
                  </a:lnTo>
                  <a:lnTo>
                    <a:pt x="1352" y="499"/>
                  </a:lnTo>
                  <a:lnTo>
                    <a:pt x="1784" y="490"/>
                  </a:lnTo>
                </a:path>
              </a:pathLst>
            </a:custGeom>
            <a:noFill/>
            <a:ln w="127000" cap="rnd" cmpd="sng">
              <a:solidFill>
                <a:srgbClr val="DDDDD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sz="2000">
                <a:latin typeface="Arial"/>
                <a:cs typeface="Arial"/>
              </a:endParaRPr>
            </a:p>
          </p:txBody>
        </p:sp>
        <p:pic>
          <p:nvPicPr>
            <p:cNvPr id="2066" name="Picture 517" descr="cadana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17" y="500"/>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Picture 535" descr="cadana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91" y="488"/>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 name="Picture 540" descr="cadana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14" y="475"/>
              <a:ext cx="190"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9" name="Oval 19"/>
            <p:cNvSpPr>
              <a:spLocks noChangeArrowheads="1"/>
            </p:cNvSpPr>
            <p:nvPr/>
          </p:nvSpPr>
          <p:spPr bwMode="auto">
            <a:xfrm>
              <a:off x="2350" y="1037"/>
              <a:ext cx="2266" cy="302"/>
            </a:xfrm>
            <a:prstGeom prst="ellipse">
              <a:avLst/>
            </a:prstGeom>
            <a:solidFill>
              <a:srgbClr val="E7E7FF"/>
            </a:solidFill>
            <a:ln w="50800">
              <a:solidFill>
                <a:srgbClr val="662D91"/>
              </a:solidFill>
              <a:miter lim="800000"/>
              <a:headEnd/>
              <a:tailEnd/>
            </a:ln>
          </p:spPr>
          <p:txBody>
            <a:bodyPr/>
            <a:lstStyle/>
            <a:p>
              <a:pPr algn="ctr" eaLnBrk="0" hangingPunct="0">
                <a:buClr>
                  <a:srgbClr val="000000"/>
                </a:buClr>
                <a:buSzPct val="100000"/>
                <a:buFont typeface="Times New Roman" charset="0"/>
                <a:buNone/>
              </a:pPr>
              <a:endParaRPr lang="en-GB" sz="2000">
                <a:solidFill>
                  <a:schemeClr val="bg1"/>
                </a:solidFill>
                <a:latin typeface="Arial"/>
                <a:ea typeface="Microsoft YaHei" charset="0"/>
                <a:cs typeface="Arial"/>
              </a:endParaRPr>
            </a:p>
          </p:txBody>
        </p:sp>
        <p:sp>
          <p:nvSpPr>
            <p:cNvPr id="2070" name="Text Box 14"/>
            <p:cNvSpPr txBox="1">
              <a:spLocks noChangeAspect="1" noChangeArrowheads="1"/>
            </p:cNvSpPr>
            <p:nvPr/>
          </p:nvSpPr>
          <p:spPr bwMode="auto">
            <a:xfrm>
              <a:off x="825" y="1089"/>
              <a:ext cx="1422" cy="193"/>
            </a:xfrm>
            <a:prstGeom prst="rect">
              <a:avLst/>
            </a:prstGeom>
            <a:noFill/>
            <a:ln>
              <a:noFill/>
            </a:ln>
            <a:effectLst/>
            <a:extLst>
              <a:ext uri="{909E8E84-426E-40DD-AFC4-6F175D3DCCD1}">
                <a14:hiddenFill xmlns:a14="http://schemas.microsoft.com/office/drawing/2010/main">
                  <a:gradFill rotWithShape="0">
                    <a:gsLst>
                      <a:gs pos="0">
                        <a:srgbClr val="7BB4C1"/>
                      </a:gs>
                      <a:gs pos="100000">
                        <a:srgbClr val="BBD8DF"/>
                      </a:gs>
                    </a:gsLst>
                    <a:lin ang="0" scaled="1"/>
                  </a:gra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17961" dir="2700000" algn="ctr" rotWithShape="0">
                      <a:schemeClr val="tx1">
                        <a:alpha val="74998"/>
                      </a:schemeClr>
                    </a:outerShdw>
                  </a:effectLst>
                </a14:hiddenEffects>
              </a:ext>
            </a:extLst>
          </p:spPr>
          <p:txBody>
            <a:bodyPr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400" b="1">
                  <a:solidFill>
                    <a:srgbClr val="660066"/>
                  </a:solidFill>
                  <a:latin typeface="Arial"/>
                  <a:ea typeface="Microsoft YaHei" charset="0"/>
                  <a:cs typeface="Arial"/>
                </a:rPr>
                <a:t>Enterprise WAN</a:t>
              </a:r>
            </a:p>
          </p:txBody>
        </p:sp>
        <p:sp>
          <p:nvSpPr>
            <p:cNvPr id="2071" name="Text Box 15"/>
            <p:cNvSpPr txBox="1">
              <a:spLocks noChangeAspect="1" noChangeArrowheads="1"/>
            </p:cNvSpPr>
            <p:nvPr/>
          </p:nvSpPr>
          <p:spPr bwMode="auto">
            <a:xfrm>
              <a:off x="993" y="1265"/>
              <a:ext cx="1621" cy="187"/>
            </a:xfrm>
            <a:prstGeom prst="rect">
              <a:avLst/>
            </a:prstGeom>
            <a:noFill/>
            <a:ln>
              <a:noFill/>
            </a:ln>
            <a:effectLst/>
            <a:extLst>
              <a:ext uri="{909E8E84-426E-40DD-AFC4-6F175D3DCCD1}">
                <a14:hiddenFill xmlns:a14="http://schemas.microsoft.com/office/drawing/2010/main">
                  <a:gradFill rotWithShape="0">
                    <a:gsLst>
                      <a:gs pos="0">
                        <a:srgbClr val="7BB4C1"/>
                      </a:gs>
                      <a:gs pos="100000">
                        <a:srgbClr val="BBD8DF"/>
                      </a:gs>
                    </a:gsLst>
                    <a:lin ang="0" scaled="1"/>
                  </a:gra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17961" dir="2700000" algn="ctr" rotWithShape="0">
                      <a:schemeClr val="tx1">
                        <a:alpha val="74998"/>
                      </a:schemeClr>
                    </a:outerShdw>
                  </a:effectLst>
                </a14:hiddenEffects>
              </a:ext>
            </a:extLst>
          </p:spPr>
          <p:txBody>
            <a:bodyPr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400" b="1">
                  <a:solidFill>
                    <a:srgbClr val="996633"/>
                  </a:solidFill>
                  <a:latin typeface="Arial"/>
                  <a:ea typeface="Microsoft YaHei" charset="0"/>
                  <a:cs typeface="Arial"/>
                </a:rPr>
                <a:t>Mission Critical WAN</a:t>
              </a:r>
            </a:p>
          </p:txBody>
        </p:sp>
        <p:sp>
          <p:nvSpPr>
            <p:cNvPr id="2072" name="Text Box 516"/>
            <p:cNvSpPr txBox="1">
              <a:spLocks noChangeAspect="1" noChangeArrowheads="1"/>
            </p:cNvSpPr>
            <p:nvPr/>
          </p:nvSpPr>
          <p:spPr bwMode="auto">
            <a:xfrm>
              <a:off x="2500" y="311"/>
              <a:ext cx="802" cy="151"/>
            </a:xfrm>
            <a:prstGeom prst="rect">
              <a:avLst/>
            </a:prstGeom>
            <a:noFill/>
            <a:ln>
              <a:noFill/>
            </a:ln>
            <a:effectLst/>
            <a:extLst>
              <a:ext uri="{909E8E84-426E-40DD-AFC4-6F175D3DCCD1}">
                <a14:hiddenFill xmlns:a14="http://schemas.microsoft.com/office/drawing/2010/main">
                  <a:solidFill>
                    <a:srgbClr val="7BB4C1"/>
                  </a:soli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b="1">
                  <a:latin typeface="Arial"/>
                  <a:ea typeface="Microsoft YaHei" charset="0"/>
                  <a:cs typeface="Arial"/>
                </a:rPr>
                <a:t>London</a:t>
              </a:r>
            </a:p>
            <a:p>
              <a:pPr algn="ctr"/>
              <a:r>
                <a:rPr lang="en-US" sz="1200" b="1">
                  <a:latin typeface="Arial"/>
                  <a:ea typeface="Microsoft YaHei" charset="0"/>
                  <a:cs typeface="Arial"/>
                </a:rPr>
                <a:t>Datacenter</a:t>
              </a:r>
            </a:p>
          </p:txBody>
        </p:sp>
        <p:sp>
          <p:nvSpPr>
            <p:cNvPr id="2073" name="Text Box 516"/>
            <p:cNvSpPr txBox="1">
              <a:spLocks noChangeAspect="1" noChangeArrowheads="1"/>
            </p:cNvSpPr>
            <p:nvPr/>
          </p:nvSpPr>
          <p:spPr bwMode="auto">
            <a:xfrm>
              <a:off x="3969" y="337"/>
              <a:ext cx="758" cy="143"/>
            </a:xfrm>
            <a:prstGeom prst="rect">
              <a:avLst/>
            </a:prstGeom>
            <a:noFill/>
            <a:ln>
              <a:noFill/>
            </a:ln>
            <a:effectLst/>
            <a:extLst>
              <a:ext uri="{909E8E84-426E-40DD-AFC4-6F175D3DCCD1}">
                <a14:hiddenFill xmlns:a14="http://schemas.microsoft.com/office/drawing/2010/main">
                  <a:solidFill>
                    <a:srgbClr val="7BB4C1"/>
                  </a:soli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200" b="1">
                  <a:latin typeface="Arial"/>
                  <a:ea typeface="Microsoft YaHei" charset="0"/>
                  <a:cs typeface="Arial"/>
                </a:rPr>
                <a:t>New York</a:t>
              </a:r>
            </a:p>
            <a:p>
              <a:pPr algn="ctr"/>
              <a:r>
                <a:rPr lang="en-US" sz="1200" b="1">
                  <a:latin typeface="Arial"/>
                  <a:ea typeface="Microsoft YaHei" charset="0"/>
                  <a:cs typeface="Arial"/>
                </a:rPr>
                <a:t>Datacenter</a:t>
              </a:r>
            </a:p>
          </p:txBody>
        </p:sp>
        <p:sp>
          <p:nvSpPr>
            <p:cNvPr id="2074" name="AutoShape 37" descr="http://www.zebulon.fr/medias/images/actualites/1351610603_photo-datacenter.gif"/>
            <p:cNvSpPr>
              <a:spLocks noChangeAspect="1" noChangeArrowheads="1"/>
            </p:cNvSpPr>
            <p:nvPr/>
          </p:nvSpPr>
          <p:spPr bwMode="auto">
            <a:xfrm>
              <a:off x="3138" y="594"/>
              <a:ext cx="14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Arial"/>
                <a:cs typeface="Arial"/>
              </a:endParaRPr>
            </a:p>
          </p:txBody>
        </p:sp>
        <p:sp>
          <p:nvSpPr>
            <p:cNvPr id="2075" name="AutoShape 49"/>
            <p:cNvSpPr>
              <a:spLocks noChangeArrowheads="1"/>
            </p:cNvSpPr>
            <p:nvPr/>
          </p:nvSpPr>
          <p:spPr bwMode="auto">
            <a:xfrm>
              <a:off x="2839" y="3376"/>
              <a:ext cx="2816" cy="888"/>
            </a:xfrm>
            <a:prstGeom prst="wedgeRectCallout">
              <a:avLst>
                <a:gd name="adj1" fmla="val -55718"/>
                <a:gd name="adj2" fmla="val 11486"/>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0" hangingPunct="0">
                <a:buClr>
                  <a:srgbClr val="000000"/>
                </a:buClr>
                <a:buSzPct val="100000"/>
                <a:buFont typeface="Times New Roman" charset="0"/>
                <a:buNone/>
              </a:pPr>
              <a:r>
                <a:rPr lang="en-GB" sz="1400" b="1">
                  <a:solidFill>
                    <a:srgbClr val="4D4D4D"/>
                  </a:solidFill>
                  <a:latin typeface="Arial"/>
                  <a:cs typeface="Arial"/>
                </a:rPr>
                <a:t>Virtual Network functions</a:t>
              </a:r>
            </a:p>
            <a:p>
              <a:pPr eaLnBrk="0" hangingPunct="0">
                <a:buClr>
                  <a:srgbClr val="000000"/>
                </a:buClr>
                <a:buSzPct val="100000"/>
                <a:buFont typeface="Times New Roman" charset="0"/>
                <a:buChar char="•"/>
              </a:pPr>
              <a:r>
                <a:rPr lang="en-GB" sz="1400">
                  <a:solidFill>
                    <a:schemeClr val="bg1"/>
                  </a:solidFill>
                  <a:latin typeface="Arial"/>
                  <a:cs typeface="Arial"/>
                </a:rPr>
                <a:t> </a:t>
              </a:r>
              <a:r>
                <a:rPr lang="en-GB" sz="1400" b="1">
                  <a:solidFill>
                    <a:schemeClr val="bg1"/>
                  </a:solidFill>
                  <a:latin typeface="Arial"/>
                  <a:cs typeface="Arial"/>
                </a:rPr>
                <a:t>Elastic allocation and placement</a:t>
              </a:r>
            </a:p>
            <a:p>
              <a:pPr eaLnBrk="0" hangingPunct="0">
                <a:buClr>
                  <a:srgbClr val="000000"/>
                </a:buClr>
                <a:buSzPct val="100000"/>
                <a:buFont typeface="Times New Roman" charset="0"/>
                <a:buChar char="•"/>
              </a:pPr>
              <a:r>
                <a:rPr lang="en-GB" sz="1400" b="1">
                  <a:solidFill>
                    <a:schemeClr val="bg1"/>
                  </a:solidFill>
                  <a:latin typeface="Arial"/>
                  <a:cs typeface="Arial"/>
                </a:rPr>
                <a:t> Dynamic configuration and controllability</a:t>
              </a:r>
            </a:p>
            <a:p>
              <a:pPr eaLnBrk="0" hangingPunct="0">
                <a:buClr>
                  <a:srgbClr val="000000"/>
                </a:buClr>
                <a:buSzPct val="100000"/>
                <a:buFont typeface="Times New Roman" charset="0"/>
                <a:buChar char="•"/>
              </a:pPr>
              <a:r>
                <a:rPr lang="en-GB" sz="1400" b="1">
                  <a:solidFill>
                    <a:schemeClr val="bg1"/>
                  </a:solidFill>
                  <a:latin typeface="Arial"/>
                  <a:cs typeface="Arial"/>
                </a:rPr>
                <a:t> New scalable appliances for DPI and </a:t>
              </a:r>
            </a:p>
            <a:p>
              <a:pPr eaLnBrk="0" hangingPunct="0">
                <a:buClr>
                  <a:srgbClr val="000000"/>
                </a:buClr>
                <a:buSzPct val="100000"/>
                <a:buFont typeface="Times New Roman" charset="0"/>
                <a:buNone/>
              </a:pPr>
              <a:r>
                <a:rPr lang="en-GB" sz="1400" b="1">
                  <a:solidFill>
                    <a:schemeClr val="bg1"/>
                  </a:solidFill>
                  <a:latin typeface="Arial"/>
                  <a:cs typeface="Arial"/>
                </a:rPr>
                <a:t>  caching </a:t>
              </a:r>
            </a:p>
          </p:txBody>
        </p:sp>
        <p:sp>
          <p:nvSpPr>
            <p:cNvPr id="2076" name="Text Box 15"/>
            <p:cNvSpPr txBox="1">
              <a:spLocks noChangeAspect="1" noChangeArrowheads="1"/>
            </p:cNvSpPr>
            <p:nvPr/>
          </p:nvSpPr>
          <p:spPr bwMode="auto">
            <a:xfrm>
              <a:off x="1138" y="1428"/>
              <a:ext cx="1621" cy="187"/>
            </a:xfrm>
            <a:prstGeom prst="rect">
              <a:avLst/>
            </a:prstGeom>
            <a:noFill/>
            <a:ln>
              <a:noFill/>
            </a:ln>
            <a:effectLst/>
            <a:extLst>
              <a:ext uri="{909E8E84-426E-40DD-AFC4-6F175D3DCCD1}">
                <a14:hiddenFill xmlns:a14="http://schemas.microsoft.com/office/drawing/2010/main">
                  <a:gradFill rotWithShape="0">
                    <a:gsLst>
                      <a:gs pos="0">
                        <a:srgbClr val="7BB4C1"/>
                      </a:gs>
                      <a:gs pos="100000">
                        <a:srgbClr val="BBD8DF"/>
                      </a:gs>
                    </a:gsLst>
                    <a:lin ang="0" scaled="1"/>
                  </a:gra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17961" dir="2700000" algn="ctr" rotWithShape="0">
                      <a:schemeClr val="tx1">
                        <a:alpha val="74998"/>
                      </a:schemeClr>
                    </a:outerShdw>
                  </a:effectLst>
                </a14:hiddenEffects>
              </a:ext>
            </a:extLst>
          </p:spPr>
          <p:txBody>
            <a:bodyPr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400" b="1">
                  <a:solidFill>
                    <a:srgbClr val="A50021"/>
                  </a:solidFill>
                  <a:latin typeface="Arial"/>
                  <a:ea typeface="Microsoft YaHei" charset="0"/>
                  <a:cs typeface="Arial"/>
                </a:rPr>
                <a:t>Private Operated WAN</a:t>
              </a:r>
            </a:p>
          </p:txBody>
        </p:sp>
        <p:sp>
          <p:nvSpPr>
            <p:cNvPr id="2077" name="AutoShape 56"/>
            <p:cNvSpPr>
              <a:spLocks noChangeArrowheads="1"/>
            </p:cNvSpPr>
            <p:nvPr/>
          </p:nvSpPr>
          <p:spPr bwMode="auto">
            <a:xfrm>
              <a:off x="2845" y="2476"/>
              <a:ext cx="2800" cy="815"/>
            </a:xfrm>
            <a:prstGeom prst="wedgeRectCallout">
              <a:avLst>
                <a:gd name="adj1" fmla="val -56681"/>
                <a:gd name="adj2" fmla="val 30861"/>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0" hangingPunct="0">
                <a:buClr>
                  <a:srgbClr val="000000"/>
                </a:buClr>
                <a:buSzPct val="100000"/>
                <a:buFont typeface="Times New Roman" charset="0"/>
                <a:buNone/>
              </a:pPr>
              <a:r>
                <a:rPr lang="en-GB" sz="1400" b="1">
                  <a:solidFill>
                    <a:srgbClr val="4D4D4D"/>
                  </a:solidFill>
                  <a:latin typeface="Arial"/>
                  <a:cs typeface="Arial"/>
                </a:rPr>
                <a:t>Distributed SDN controller </a:t>
              </a:r>
            </a:p>
            <a:p>
              <a:pPr eaLnBrk="0" hangingPunct="0">
                <a:buClr>
                  <a:srgbClr val="000000"/>
                </a:buClr>
                <a:buSzPct val="100000"/>
                <a:buFont typeface="Times New Roman" charset="0"/>
                <a:buChar char="•"/>
              </a:pPr>
              <a:r>
                <a:rPr lang="en-GB" sz="1400" b="1">
                  <a:solidFill>
                    <a:schemeClr val="bg1"/>
                  </a:solidFill>
                  <a:latin typeface="Arial"/>
                  <a:cs typeface="Arial"/>
                </a:rPr>
                <a:t> Role attribution and instance placement </a:t>
              </a:r>
            </a:p>
            <a:p>
              <a:pPr eaLnBrk="0" hangingPunct="0">
                <a:buClr>
                  <a:srgbClr val="000000"/>
                </a:buClr>
                <a:buSzPct val="100000"/>
                <a:buFont typeface="Times New Roman" charset="0"/>
                <a:buChar char="•"/>
              </a:pPr>
              <a:r>
                <a:rPr lang="en-GB" sz="1400" b="1">
                  <a:solidFill>
                    <a:schemeClr val="bg1"/>
                  </a:solidFill>
                  <a:latin typeface="Arial"/>
                  <a:cs typeface="Arial"/>
                </a:rPr>
                <a:t> Flow and service dependence analysis</a:t>
              </a:r>
            </a:p>
            <a:p>
              <a:pPr eaLnBrk="0" hangingPunct="0">
                <a:buClr>
                  <a:srgbClr val="000000"/>
                </a:buClr>
                <a:buSzPct val="100000"/>
                <a:buFont typeface="Times New Roman" charset="0"/>
                <a:buChar char="•"/>
              </a:pPr>
              <a:r>
                <a:rPr lang="en-GB" sz="1400" b="1">
                  <a:solidFill>
                    <a:schemeClr val="bg1"/>
                  </a:solidFill>
                  <a:latin typeface="Arial"/>
                  <a:cs typeface="Arial"/>
                </a:rPr>
                <a:t> Network wide admission control and</a:t>
              </a:r>
            </a:p>
            <a:p>
              <a:pPr eaLnBrk="0" hangingPunct="0">
                <a:buClr>
                  <a:srgbClr val="000000"/>
                </a:buClr>
                <a:buSzPct val="100000"/>
                <a:buFont typeface="Times New Roman" charset="0"/>
                <a:buNone/>
              </a:pPr>
              <a:r>
                <a:rPr lang="en-GB" sz="1400" b="1">
                  <a:solidFill>
                    <a:schemeClr val="bg1"/>
                  </a:solidFill>
                  <a:latin typeface="Arial"/>
                  <a:cs typeface="Arial"/>
                </a:rPr>
                <a:t>  scaling decisions</a:t>
              </a:r>
            </a:p>
          </p:txBody>
        </p:sp>
        <p:sp>
          <p:nvSpPr>
            <p:cNvPr id="2078" name="AutoShape 58"/>
            <p:cNvSpPr>
              <a:spLocks/>
            </p:cNvSpPr>
            <p:nvPr/>
          </p:nvSpPr>
          <p:spPr bwMode="auto">
            <a:xfrm>
              <a:off x="891" y="83"/>
              <a:ext cx="166" cy="2222"/>
            </a:xfrm>
            <a:prstGeom prst="leftBrace">
              <a:avLst>
                <a:gd name="adj1" fmla="val 111546"/>
                <a:gd name="adj2" fmla="val 50000"/>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079" name="Text Box 59"/>
            <p:cNvSpPr txBox="1">
              <a:spLocks noChangeArrowheads="1"/>
            </p:cNvSpPr>
            <p:nvPr/>
          </p:nvSpPr>
          <p:spPr bwMode="auto">
            <a:xfrm rot="16200000">
              <a:off x="-798" y="1014"/>
              <a:ext cx="2477"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GB" sz="1200" b="1">
                  <a:latin typeface="Arial"/>
                  <a:cs typeface="Arial"/>
                </a:rPr>
                <a:t>Heterogeneous and Time-varying resources </a:t>
              </a:r>
            </a:p>
            <a:p>
              <a:pPr algn="ctr" eaLnBrk="1" hangingPunct="1"/>
              <a:r>
                <a:rPr lang="en-GB" sz="1200" b="1">
                  <a:latin typeface="Arial"/>
                  <a:cs typeface="Arial"/>
                </a:rPr>
                <a:t>(resources / cost/ / failures)</a:t>
              </a:r>
            </a:p>
          </p:txBody>
        </p:sp>
        <p:sp>
          <p:nvSpPr>
            <p:cNvPr id="2080" name="AutoShape 61"/>
            <p:cNvSpPr>
              <a:spLocks noChangeArrowheads="1"/>
            </p:cNvSpPr>
            <p:nvPr/>
          </p:nvSpPr>
          <p:spPr bwMode="auto">
            <a:xfrm>
              <a:off x="424" y="2487"/>
              <a:ext cx="2277" cy="410"/>
            </a:xfrm>
            <a:prstGeom prst="flowChartAlternateProcess">
              <a:avLst/>
            </a:prstGeom>
            <a:solidFill>
              <a:schemeClr va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081" name="AutoShape 62"/>
            <p:cNvSpPr>
              <a:spLocks noChangeArrowheads="1"/>
            </p:cNvSpPr>
            <p:nvPr/>
          </p:nvSpPr>
          <p:spPr bwMode="auto">
            <a:xfrm>
              <a:off x="365" y="3665"/>
              <a:ext cx="1227" cy="479"/>
            </a:xfrm>
            <a:prstGeom prst="flowChartAlternateProcess">
              <a:avLst/>
            </a:prstGeom>
            <a:solidFill>
              <a:schemeClr va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082" name="AutoShape 63"/>
            <p:cNvSpPr>
              <a:spLocks noChangeArrowheads="1"/>
            </p:cNvSpPr>
            <p:nvPr/>
          </p:nvSpPr>
          <p:spPr bwMode="auto">
            <a:xfrm>
              <a:off x="402" y="3003"/>
              <a:ext cx="1071" cy="548"/>
            </a:xfrm>
            <a:prstGeom prst="flowChartAlternateProcess">
              <a:avLst/>
            </a:prstGeom>
            <a:solidFill>
              <a:schemeClr va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083" name="AutoShape 64"/>
            <p:cNvSpPr>
              <a:spLocks noChangeArrowheads="1"/>
            </p:cNvSpPr>
            <p:nvPr/>
          </p:nvSpPr>
          <p:spPr bwMode="auto">
            <a:xfrm>
              <a:off x="408" y="3856"/>
              <a:ext cx="178"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cxnSp>
          <p:nvCxnSpPr>
            <p:cNvPr id="2084" name="AutoShape 65"/>
            <p:cNvCxnSpPr>
              <a:cxnSpLocks noChangeShapeType="1"/>
              <a:stCxn id="2083" idx="4"/>
              <a:endCxn id="2090" idx="2"/>
            </p:cNvCxnSpPr>
            <p:nvPr/>
          </p:nvCxnSpPr>
          <p:spPr bwMode="auto">
            <a:xfrm flipV="1">
              <a:off x="586" y="3746"/>
              <a:ext cx="153" cy="161"/>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85" name="AutoShape 66"/>
            <p:cNvSpPr>
              <a:spLocks noChangeArrowheads="1"/>
            </p:cNvSpPr>
            <p:nvPr/>
          </p:nvSpPr>
          <p:spPr bwMode="auto">
            <a:xfrm>
              <a:off x="766" y="4007"/>
              <a:ext cx="178"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buClr>
                  <a:srgbClr val="000000"/>
                </a:buClr>
                <a:buSzPct val="100000"/>
                <a:buFont typeface="Times New Roman" charset="0"/>
                <a:buNone/>
              </a:pPr>
              <a:endParaRPr lang="en-US" sz="1400">
                <a:latin typeface="Arial"/>
                <a:cs typeface="Arial"/>
              </a:endParaRPr>
            </a:p>
          </p:txBody>
        </p:sp>
        <p:cxnSp>
          <p:nvCxnSpPr>
            <p:cNvPr id="2086" name="AutoShape 67"/>
            <p:cNvCxnSpPr>
              <a:cxnSpLocks noChangeShapeType="1"/>
              <a:stCxn id="2083" idx="4"/>
              <a:endCxn id="2085" idx="2"/>
            </p:cNvCxnSpPr>
            <p:nvPr/>
          </p:nvCxnSpPr>
          <p:spPr bwMode="auto">
            <a:xfrm>
              <a:off x="586" y="3907"/>
              <a:ext cx="180" cy="151"/>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87" name="AutoShape 68"/>
            <p:cNvSpPr>
              <a:spLocks noChangeArrowheads="1"/>
            </p:cNvSpPr>
            <p:nvPr/>
          </p:nvSpPr>
          <p:spPr bwMode="auto">
            <a:xfrm>
              <a:off x="1002" y="3889"/>
              <a:ext cx="177"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cxnSp>
          <p:nvCxnSpPr>
            <p:cNvPr id="2088" name="AutoShape 69"/>
            <p:cNvCxnSpPr>
              <a:cxnSpLocks noChangeShapeType="1"/>
              <a:stCxn id="2090" idx="4"/>
              <a:endCxn id="2087" idx="2"/>
            </p:cNvCxnSpPr>
            <p:nvPr/>
          </p:nvCxnSpPr>
          <p:spPr bwMode="auto">
            <a:xfrm>
              <a:off x="916" y="3746"/>
              <a:ext cx="86" cy="193"/>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89" name="AutoShape 70"/>
            <p:cNvCxnSpPr>
              <a:cxnSpLocks noChangeShapeType="1"/>
              <a:stCxn id="2085" idx="4"/>
              <a:endCxn id="2087" idx="2"/>
            </p:cNvCxnSpPr>
            <p:nvPr/>
          </p:nvCxnSpPr>
          <p:spPr bwMode="auto">
            <a:xfrm flipV="1">
              <a:off x="944" y="3939"/>
              <a:ext cx="58" cy="119"/>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90" name="AutoShape 71"/>
            <p:cNvSpPr>
              <a:spLocks noChangeArrowheads="1"/>
            </p:cNvSpPr>
            <p:nvPr/>
          </p:nvSpPr>
          <p:spPr bwMode="auto">
            <a:xfrm>
              <a:off x="739" y="3695"/>
              <a:ext cx="177"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091" name="AutoShape 72"/>
            <p:cNvSpPr>
              <a:spLocks noChangeArrowheads="1"/>
            </p:cNvSpPr>
            <p:nvPr/>
          </p:nvSpPr>
          <p:spPr bwMode="auto">
            <a:xfrm>
              <a:off x="365" y="3776"/>
              <a:ext cx="144" cy="112"/>
            </a:xfrm>
            <a:prstGeom prst="cube">
              <a:avLst>
                <a:gd name="adj"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buClr>
                  <a:srgbClr val="000000"/>
                </a:buClr>
                <a:buSzPct val="100000"/>
                <a:buFont typeface="Times New Roman" charset="0"/>
                <a:buNone/>
              </a:pPr>
              <a:endParaRPr lang="en-US" sz="1400">
                <a:latin typeface="Arial"/>
                <a:cs typeface="Arial"/>
              </a:endParaRPr>
            </a:p>
          </p:txBody>
        </p:sp>
        <p:sp>
          <p:nvSpPr>
            <p:cNvPr id="2092" name="AutoShape 73"/>
            <p:cNvSpPr>
              <a:spLocks noChangeArrowheads="1"/>
            </p:cNvSpPr>
            <p:nvPr/>
          </p:nvSpPr>
          <p:spPr bwMode="auto">
            <a:xfrm>
              <a:off x="1272" y="3839"/>
              <a:ext cx="177" cy="102"/>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cxnSp>
          <p:nvCxnSpPr>
            <p:cNvPr id="2093" name="AutoShape 74"/>
            <p:cNvCxnSpPr>
              <a:cxnSpLocks noChangeShapeType="1"/>
              <a:stCxn id="2092" idx="2"/>
              <a:endCxn id="2087" idx="4"/>
            </p:cNvCxnSpPr>
            <p:nvPr/>
          </p:nvCxnSpPr>
          <p:spPr bwMode="auto">
            <a:xfrm flipH="1">
              <a:off x="1179" y="3890"/>
              <a:ext cx="93" cy="5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94" name="Line 75"/>
            <p:cNvSpPr>
              <a:spLocks noChangeShapeType="1"/>
            </p:cNvSpPr>
            <p:nvPr/>
          </p:nvSpPr>
          <p:spPr bwMode="auto">
            <a:xfrm>
              <a:off x="386" y="3605"/>
              <a:ext cx="2285" cy="0"/>
            </a:xfrm>
            <a:prstGeom prst="line">
              <a:avLst/>
            </a:prstGeom>
            <a:noFill/>
            <a:ln w="28575">
              <a:solidFill>
                <a:srgbClr val="080808"/>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fr-FR" sz="2000">
                <a:latin typeface="Arial"/>
                <a:cs typeface="Arial"/>
              </a:endParaRPr>
            </a:p>
          </p:txBody>
        </p:sp>
        <p:sp>
          <p:nvSpPr>
            <p:cNvPr id="2095" name="AutoShape 76"/>
            <p:cNvSpPr>
              <a:spLocks noChangeArrowheads="1"/>
            </p:cNvSpPr>
            <p:nvPr/>
          </p:nvSpPr>
          <p:spPr bwMode="auto">
            <a:xfrm>
              <a:off x="452" y="3171"/>
              <a:ext cx="446" cy="186"/>
            </a:xfrm>
            <a:prstGeom prst="roundRect">
              <a:avLst>
                <a:gd name="adj" fmla="val 27935"/>
              </a:avLst>
            </a:prstGeom>
            <a:solidFill>
              <a:srgbClr val="66FF33"/>
            </a:solidFill>
            <a:ln w="9525">
              <a:round/>
              <a:headEnd/>
              <a:tailEnd/>
            </a:ln>
            <a:effectLst/>
            <a:scene3d>
              <a:camera prst="legacyObliqueTopRight"/>
              <a:lightRig rig="legacyFlat3" dir="b"/>
            </a:scene3d>
            <a:sp3d extrusionH="176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Controller </a:t>
              </a:r>
            </a:p>
            <a:p>
              <a:pPr algn="ctr" eaLnBrk="0" hangingPunct="0">
                <a:buClr>
                  <a:srgbClr val="000000"/>
                </a:buClr>
                <a:buSzPct val="100000"/>
                <a:buFont typeface="Times New Roman" charset="0"/>
                <a:buNone/>
              </a:pPr>
              <a:r>
                <a:rPr lang="en-US" sz="900" b="1">
                  <a:latin typeface="Arial"/>
                  <a:cs typeface="Arial"/>
                </a:rPr>
                <a:t>instance</a:t>
              </a:r>
            </a:p>
          </p:txBody>
        </p:sp>
        <p:cxnSp>
          <p:nvCxnSpPr>
            <p:cNvPr id="2096" name="AutoShape 77"/>
            <p:cNvCxnSpPr>
              <a:cxnSpLocks noChangeShapeType="1"/>
              <a:stCxn id="2095" idx="3"/>
            </p:cNvCxnSpPr>
            <p:nvPr/>
          </p:nvCxnSpPr>
          <p:spPr bwMode="auto">
            <a:xfrm>
              <a:off x="898" y="3264"/>
              <a:ext cx="73" cy="166"/>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97" name="AutoShape 78"/>
            <p:cNvCxnSpPr>
              <a:cxnSpLocks noChangeShapeType="1"/>
              <a:endCxn id="2095" idx="3"/>
            </p:cNvCxnSpPr>
            <p:nvPr/>
          </p:nvCxnSpPr>
          <p:spPr bwMode="auto">
            <a:xfrm flipH="1">
              <a:off x="898" y="3125"/>
              <a:ext cx="119" cy="139"/>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98" name="AutoShape 79"/>
            <p:cNvCxnSpPr>
              <a:cxnSpLocks noChangeShapeType="1"/>
            </p:cNvCxnSpPr>
            <p:nvPr/>
          </p:nvCxnSpPr>
          <p:spPr bwMode="auto">
            <a:xfrm flipH="1">
              <a:off x="971" y="3125"/>
              <a:ext cx="46" cy="305"/>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99" name="Line 80"/>
            <p:cNvSpPr>
              <a:spLocks noChangeShapeType="1"/>
            </p:cNvSpPr>
            <p:nvPr/>
          </p:nvSpPr>
          <p:spPr bwMode="auto">
            <a:xfrm>
              <a:off x="408" y="2947"/>
              <a:ext cx="2284" cy="0"/>
            </a:xfrm>
            <a:prstGeom prst="line">
              <a:avLst/>
            </a:prstGeom>
            <a:noFill/>
            <a:ln w="28575">
              <a:solidFill>
                <a:srgbClr val="080808"/>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fr-FR" sz="2000">
                <a:latin typeface="Arial"/>
                <a:cs typeface="Arial"/>
              </a:endParaRPr>
            </a:p>
          </p:txBody>
        </p:sp>
        <p:sp>
          <p:nvSpPr>
            <p:cNvPr id="2100" name="AutoShape 81"/>
            <p:cNvSpPr>
              <a:spLocks noChangeArrowheads="1"/>
            </p:cNvSpPr>
            <p:nvPr/>
          </p:nvSpPr>
          <p:spPr bwMode="auto">
            <a:xfrm>
              <a:off x="551" y="2713"/>
              <a:ext cx="300" cy="150"/>
            </a:xfrm>
            <a:prstGeom prst="parallelogram">
              <a:avLst>
                <a:gd name="adj" fmla="val 50000"/>
              </a:avLst>
            </a:prstGeom>
            <a:solidFill>
              <a:srgbClr val="FFFF66"/>
            </a:solidFill>
            <a:ln w="9525">
              <a:miter lim="800000"/>
              <a:headEnd/>
              <a:tailEnd/>
            </a:ln>
            <a:effectLst/>
            <a:scene3d>
              <a:camera prst="legacyObliqueTopRight"/>
              <a:lightRig rig="legacyFlat3" dir="b"/>
            </a:scene3d>
            <a:sp3d extrusionH="1762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App.</a:t>
              </a:r>
            </a:p>
          </p:txBody>
        </p:sp>
        <p:sp>
          <p:nvSpPr>
            <p:cNvPr id="2101" name="AutoShape 82"/>
            <p:cNvSpPr>
              <a:spLocks noChangeArrowheads="1"/>
            </p:cNvSpPr>
            <p:nvPr/>
          </p:nvSpPr>
          <p:spPr bwMode="auto">
            <a:xfrm>
              <a:off x="1035" y="2531"/>
              <a:ext cx="269" cy="161"/>
            </a:xfrm>
            <a:custGeom>
              <a:avLst/>
              <a:gdLst>
                <a:gd name="T0" fmla="*/ 235 w 21600"/>
                <a:gd name="T1" fmla="*/ 81 h 21600"/>
                <a:gd name="T2" fmla="*/ 135 w 21600"/>
                <a:gd name="T3" fmla="*/ 161 h 21600"/>
                <a:gd name="T4" fmla="*/ 34 w 21600"/>
                <a:gd name="T5" fmla="*/ 81 h 21600"/>
                <a:gd name="T6" fmla="*/ 135 w 21600"/>
                <a:gd name="T7" fmla="*/ 0 h 21600"/>
                <a:gd name="T8" fmla="*/ 0 60000 65536"/>
                <a:gd name="T9" fmla="*/ 0 60000 65536"/>
                <a:gd name="T10" fmla="*/ 0 60000 65536"/>
                <a:gd name="T11" fmla="*/ 0 60000 65536"/>
                <a:gd name="T12" fmla="*/ 4497 w 21600"/>
                <a:gd name="T13" fmla="*/ 4561 h 21600"/>
                <a:gd name="T14" fmla="*/ 17103 w 21600"/>
                <a:gd name="T15" fmla="*/ 1703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0066"/>
            </a:solidFill>
            <a:ln w="9525">
              <a:miter lim="800000"/>
              <a:headEnd/>
              <a:tailEnd/>
            </a:ln>
            <a:effectLst/>
            <a:scene3d>
              <a:camera prst="legacyPerspectiveTopRight"/>
              <a:lightRig rig="legacyFlat3" dir="b"/>
            </a:scene3d>
            <a:sp3d extrusionH="176200" prstMaterial="legacyMatte">
              <a:bevelT w="13500" h="13500" prst="angle"/>
              <a:bevelB w="13500" h="13500" prst="angle"/>
              <a:extrusionClr>
                <a:srgbClr val="FF0066"/>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solidFill>
                    <a:schemeClr val="bg1"/>
                  </a:solidFill>
                  <a:latin typeface="Arial"/>
                  <a:cs typeface="Arial"/>
                </a:rPr>
                <a:t>User</a:t>
              </a:r>
            </a:p>
          </p:txBody>
        </p:sp>
        <p:cxnSp>
          <p:nvCxnSpPr>
            <p:cNvPr id="2102" name="AutoShape 83"/>
            <p:cNvCxnSpPr>
              <a:cxnSpLocks noChangeShapeType="1"/>
              <a:stCxn id="2100" idx="2"/>
              <a:endCxn id="2101" idx="1"/>
            </p:cNvCxnSpPr>
            <p:nvPr/>
          </p:nvCxnSpPr>
          <p:spPr bwMode="auto">
            <a:xfrm flipV="1">
              <a:off x="814" y="2692"/>
              <a:ext cx="356" cy="96"/>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03" name="AutoShape 84"/>
            <p:cNvSpPr>
              <a:spLocks noChangeArrowheads="1"/>
            </p:cNvSpPr>
            <p:nvPr/>
          </p:nvSpPr>
          <p:spPr bwMode="auto">
            <a:xfrm>
              <a:off x="1213" y="3738"/>
              <a:ext cx="145" cy="111"/>
            </a:xfrm>
            <a:prstGeom prst="cube">
              <a:avLst>
                <a:gd name="adj"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buClr>
                  <a:srgbClr val="000000"/>
                </a:buClr>
                <a:buSzPct val="100000"/>
                <a:buFont typeface="Times New Roman" charset="0"/>
                <a:buNone/>
              </a:pPr>
              <a:endParaRPr lang="en-US" sz="1400">
                <a:latin typeface="Arial"/>
                <a:cs typeface="Arial"/>
              </a:endParaRPr>
            </a:p>
          </p:txBody>
        </p:sp>
        <p:sp>
          <p:nvSpPr>
            <p:cNvPr id="2104" name="AutoShape 85"/>
            <p:cNvSpPr>
              <a:spLocks noChangeArrowheads="1"/>
            </p:cNvSpPr>
            <p:nvPr/>
          </p:nvSpPr>
          <p:spPr bwMode="auto">
            <a:xfrm>
              <a:off x="1631" y="3003"/>
              <a:ext cx="1072" cy="548"/>
            </a:xfrm>
            <a:prstGeom prst="flowChartAlternateProcess">
              <a:avLst/>
            </a:prstGeom>
            <a:solidFill>
              <a:schemeClr va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cxnSp>
          <p:nvCxnSpPr>
            <p:cNvPr id="2105" name="AutoShape 86"/>
            <p:cNvCxnSpPr>
              <a:cxnSpLocks noChangeShapeType="1"/>
            </p:cNvCxnSpPr>
            <p:nvPr/>
          </p:nvCxnSpPr>
          <p:spPr bwMode="auto">
            <a:xfrm flipH="1" flipV="1">
              <a:off x="2088" y="3242"/>
              <a:ext cx="174" cy="6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06" name="AutoShape 87"/>
            <p:cNvCxnSpPr>
              <a:cxnSpLocks noChangeShapeType="1"/>
              <a:stCxn id="2104" idx="1"/>
              <a:endCxn id="2082" idx="3"/>
            </p:cNvCxnSpPr>
            <p:nvPr/>
          </p:nvCxnSpPr>
          <p:spPr bwMode="auto">
            <a:xfrm flipH="1">
              <a:off x="1473" y="3277"/>
              <a:ext cx="158" cy="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07" name="AutoShape 88"/>
            <p:cNvSpPr>
              <a:spLocks noChangeArrowheads="1"/>
            </p:cNvSpPr>
            <p:nvPr/>
          </p:nvSpPr>
          <p:spPr bwMode="auto">
            <a:xfrm>
              <a:off x="1706" y="3665"/>
              <a:ext cx="1004" cy="479"/>
            </a:xfrm>
            <a:prstGeom prst="flowChartAlternateProcess">
              <a:avLst/>
            </a:prstGeom>
            <a:solidFill>
              <a:schemeClr val="hlink">
                <a:alpha val="50195"/>
              </a:scheme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108" name="AutoShape 89"/>
            <p:cNvSpPr>
              <a:spLocks noChangeArrowheads="1"/>
            </p:cNvSpPr>
            <p:nvPr/>
          </p:nvSpPr>
          <p:spPr bwMode="auto">
            <a:xfrm>
              <a:off x="1786" y="3856"/>
              <a:ext cx="177"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cxnSp>
          <p:nvCxnSpPr>
            <p:cNvPr id="2109" name="AutoShape 90"/>
            <p:cNvCxnSpPr>
              <a:cxnSpLocks noChangeShapeType="1"/>
              <a:stCxn id="2108" idx="4"/>
              <a:endCxn id="2115" idx="2"/>
            </p:cNvCxnSpPr>
            <p:nvPr/>
          </p:nvCxnSpPr>
          <p:spPr bwMode="auto">
            <a:xfrm flipV="1">
              <a:off x="1963" y="3746"/>
              <a:ext cx="181" cy="16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10" name="AutoShape 91"/>
            <p:cNvSpPr>
              <a:spLocks noChangeArrowheads="1"/>
            </p:cNvSpPr>
            <p:nvPr/>
          </p:nvSpPr>
          <p:spPr bwMode="auto">
            <a:xfrm>
              <a:off x="2172" y="4007"/>
              <a:ext cx="177"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buClr>
                  <a:srgbClr val="000000"/>
                </a:buClr>
                <a:buSzPct val="100000"/>
                <a:buFont typeface="Times New Roman" charset="0"/>
                <a:buNone/>
              </a:pPr>
              <a:endParaRPr lang="en-US" sz="1400">
                <a:latin typeface="Arial"/>
                <a:cs typeface="Arial"/>
              </a:endParaRPr>
            </a:p>
          </p:txBody>
        </p:sp>
        <p:cxnSp>
          <p:nvCxnSpPr>
            <p:cNvPr id="2111" name="AutoShape 92"/>
            <p:cNvCxnSpPr>
              <a:cxnSpLocks noChangeShapeType="1"/>
              <a:stCxn id="2108" idx="4"/>
              <a:endCxn id="2110" idx="2"/>
            </p:cNvCxnSpPr>
            <p:nvPr/>
          </p:nvCxnSpPr>
          <p:spPr bwMode="auto">
            <a:xfrm>
              <a:off x="1963" y="3906"/>
              <a:ext cx="209" cy="152"/>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12" name="AutoShape 93"/>
            <p:cNvSpPr>
              <a:spLocks noChangeArrowheads="1"/>
            </p:cNvSpPr>
            <p:nvPr/>
          </p:nvSpPr>
          <p:spPr bwMode="auto">
            <a:xfrm>
              <a:off x="2450" y="3771"/>
              <a:ext cx="177" cy="102"/>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cxnSp>
          <p:nvCxnSpPr>
            <p:cNvPr id="2113" name="AutoShape 94"/>
            <p:cNvCxnSpPr>
              <a:cxnSpLocks noChangeShapeType="1"/>
              <a:stCxn id="2115" idx="4"/>
              <a:endCxn id="2112" idx="2"/>
            </p:cNvCxnSpPr>
            <p:nvPr/>
          </p:nvCxnSpPr>
          <p:spPr bwMode="auto">
            <a:xfrm>
              <a:off x="2322" y="3746"/>
              <a:ext cx="128" cy="76"/>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14" name="AutoShape 95"/>
            <p:cNvCxnSpPr>
              <a:cxnSpLocks noChangeShapeType="1"/>
              <a:stCxn id="2110" idx="4"/>
              <a:endCxn id="2112" idx="2"/>
            </p:cNvCxnSpPr>
            <p:nvPr/>
          </p:nvCxnSpPr>
          <p:spPr bwMode="auto">
            <a:xfrm flipV="1">
              <a:off x="2349" y="3822"/>
              <a:ext cx="101" cy="236"/>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15" name="AutoShape 96"/>
            <p:cNvSpPr>
              <a:spLocks noChangeArrowheads="1"/>
            </p:cNvSpPr>
            <p:nvPr/>
          </p:nvSpPr>
          <p:spPr bwMode="auto">
            <a:xfrm>
              <a:off x="2144" y="3695"/>
              <a:ext cx="178" cy="101"/>
            </a:xfrm>
            <a:prstGeom prst="can">
              <a:avLst>
                <a:gd name="adj" fmla="val 25000"/>
              </a:avLst>
            </a:prstGeom>
            <a:solidFill>
              <a:srgbClr val="00B8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2000">
                <a:latin typeface="Arial"/>
                <a:cs typeface="Arial"/>
              </a:endParaRPr>
            </a:p>
          </p:txBody>
        </p:sp>
        <p:sp>
          <p:nvSpPr>
            <p:cNvPr id="2116" name="AutoShape 97"/>
            <p:cNvSpPr>
              <a:spLocks noChangeArrowheads="1"/>
            </p:cNvSpPr>
            <p:nvPr/>
          </p:nvSpPr>
          <p:spPr bwMode="auto">
            <a:xfrm>
              <a:off x="1761" y="3776"/>
              <a:ext cx="144" cy="112"/>
            </a:xfrm>
            <a:prstGeom prst="cube">
              <a:avLst>
                <a:gd name="adj"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buClr>
                  <a:srgbClr val="000000"/>
                </a:buClr>
                <a:buSzPct val="100000"/>
                <a:buFont typeface="Times New Roman" charset="0"/>
                <a:buNone/>
              </a:pPr>
              <a:endParaRPr lang="en-US" sz="1400">
                <a:latin typeface="Arial"/>
                <a:cs typeface="Arial"/>
              </a:endParaRPr>
            </a:p>
          </p:txBody>
        </p:sp>
        <p:cxnSp>
          <p:nvCxnSpPr>
            <p:cNvPr id="2117" name="AutoShape 98"/>
            <p:cNvCxnSpPr>
              <a:cxnSpLocks noChangeShapeType="1"/>
              <a:stCxn id="2110" idx="1"/>
              <a:endCxn id="2115" idx="3"/>
            </p:cNvCxnSpPr>
            <p:nvPr/>
          </p:nvCxnSpPr>
          <p:spPr bwMode="auto">
            <a:xfrm flipH="1" flipV="1">
              <a:off x="2233" y="3796"/>
              <a:ext cx="27" cy="211"/>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18" name="AutoShape 99"/>
            <p:cNvCxnSpPr>
              <a:cxnSpLocks noChangeShapeType="1"/>
            </p:cNvCxnSpPr>
            <p:nvPr/>
          </p:nvCxnSpPr>
          <p:spPr bwMode="auto">
            <a:xfrm flipH="1">
              <a:off x="1592" y="3922"/>
              <a:ext cx="114" cy="0"/>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19" name="AutoShape 100"/>
            <p:cNvSpPr>
              <a:spLocks noChangeArrowheads="1"/>
            </p:cNvSpPr>
            <p:nvPr/>
          </p:nvSpPr>
          <p:spPr bwMode="auto">
            <a:xfrm>
              <a:off x="2128" y="2683"/>
              <a:ext cx="300" cy="151"/>
            </a:xfrm>
            <a:prstGeom prst="parallelogram">
              <a:avLst>
                <a:gd name="adj" fmla="val 49669"/>
              </a:avLst>
            </a:prstGeom>
            <a:solidFill>
              <a:srgbClr val="FFFF66"/>
            </a:solidFill>
            <a:ln w="9525">
              <a:miter lim="800000"/>
              <a:headEnd/>
              <a:tailEnd/>
            </a:ln>
            <a:effectLst/>
            <a:scene3d>
              <a:camera prst="legacyObliqueTopRight"/>
              <a:lightRig rig="legacyFlat3" dir="b"/>
            </a:scene3d>
            <a:sp3d extrusionH="176200" prstMaterial="legacyMatte">
              <a:bevelT w="13500" h="13500" prst="angle"/>
              <a:bevelB w="13500" h="13500" prst="angle"/>
              <a:extrusionClr>
                <a:srgbClr val="FFFF66"/>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App</a:t>
              </a:r>
              <a:r>
                <a:rPr lang="en-US" sz="1200" b="1">
                  <a:latin typeface="Arial"/>
                  <a:cs typeface="Arial"/>
                </a:rPr>
                <a:t>.</a:t>
              </a:r>
            </a:p>
          </p:txBody>
        </p:sp>
        <p:cxnSp>
          <p:nvCxnSpPr>
            <p:cNvPr id="2120" name="AutoShape 101"/>
            <p:cNvCxnSpPr>
              <a:cxnSpLocks noChangeShapeType="1"/>
              <a:stCxn id="2119" idx="5"/>
              <a:endCxn id="2101" idx="1"/>
            </p:cNvCxnSpPr>
            <p:nvPr/>
          </p:nvCxnSpPr>
          <p:spPr bwMode="auto">
            <a:xfrm flipH="1" flipV="1">
              <a:off x="1170" y="2692"/>
              <a:ext cx="996" cy="67"/>
            </a:xfrm>
            <a:prstGeom prst="straightConnector1">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21" name="Text Box 102"/>
            <p:cNvSpPr txBox="1">
              <a:spLocks noChangeArrowheads="1"/>
            </p:cNvSpPr>
            <p:nvPr/>
          </p:nvSpPr>
          <p:spPr bwMode="auto">
            <a:xfrm rot="16204000">
              <a:off x="26" y="3777"/>
              <a:ext cx="447" cy="28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nchorCtr="1">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spcBef>
                  <a:spcPct val="50000"/>
                </a:spcBef>
                <a:buClr>
                  <a:srgbClr val="000000"/>
                </a:buClr>
                <a:buSzPct val="100000"/>
                <a:buFont typeface="Times New Roman" charset="0"/>
                <a:buNone/>
              </a:pPr>
              <a:r>
                <a:rPr lang="en-US" sz="1050" b="1" i="1">
                  <a:latin typeface="Arial"/>
                  <a:cs typeface="Arial"/>
                </a:rPr>
                <a:t>Data Plane</a:t>
              </a:r>
            </a:p>
          </p:txBody>
        </p:sp>
        <p:sp>
          <p:nvSpPr>
            <p:cNvPr id="2122" name="Text Box 103"/>
            <p:cNvSpPr txBox="1">
              <a:spLocks noChangeArrowheads="1"/>
            </p:cNvSpPr>
            <p:nvPr/>
          </p:nvSpPr>
          <p:spPr bwMode="auto">
            <a:xfrm rot="16204000">
              <a:off x="-1" y="3114"/>
              <a:ext cx="557" cy="28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nchorCtr="1">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spcBef>
                  <a:spcPct val="50000"/>
                </a:spcBef>
                <a:buClr>
                  <a:srgbClr val="000000"/>
                </a:buClr>
                <a:buSzPct val="100000"/>
                <a:buFont typeface="Times New Roman" charset="0"/>
                <a:buNone/>
              </a:pPr>
              <a:r>
                <a:rPr lang="en-US" sz="1050" b="1" i="1">
                  <a:latin typeface="Arial"/>
                  <a:cs typeface="Arial"/>
                </a:rPr>
                <a:t>Control Plane</a:t>
              </a:r>
            </a:p>
          </p:txBody>
        </p:sp>
        <p:sp>
          <p:nvSpPr>
            <p:cNvPr id="2123" name="Text Box 104"/>
            <p:cNvSpPr txBox="1">
              <a:spLocks noChangeArrowheads="1"/>
            </p:cNvSpPr>
            <p:nvPr/>
          </p:nvSpPr>
          <p:spPr bwMode="auto">
            <a:xfrm rot="16204000">
              <a:off x="2" y="2525"/>
              <a:ext cx="572" cy="28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nchorCtr="1">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spcBef>
                  <a:spcPct val="50000"/>
                </a:spcBef>
                <a:buClr>
                  <a:srgbClr val="000000"/>
                </a:buClr>
                <a:buSzPct val="100000"/>
                <a:buFont typeface="Times New Roman" charset="0"/>
                <a:buNone/>
              </a:pPr>
              <a:r>
                <a:rPr lang="en-US" sz="1050" b="1" i="1" dirty="0">
                  <a:latin typeface="Arial"/>
                  <a:cs typeface="Arial"/>
                </a:rPr>
                <a:t>Users &amp; Services</a:t>
              </a:r>
            </a:p>
          </p:txBody>
        </p:sp>
        <p:sp>
          <p:nvSpPr>
            <p:cNvPr id="2124" name="Rectangle 105"/>
            <p:cNvSpPr>
              <a:spLocks noChangeArrowheads="1"/>
            </p:cNvSpPr>
            <p:nvPr/>
          </p:nvSpPr>
          <p:spPr bwMode="auto">
            <a:xfrm>
              <a:off x="1315" y="3616"/>
              <a:ext cx="459" cy="2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buClr>
                  <a:srgbClr val="000000"/>
                </a:buClr>
                <a:buSzPct val="100000"/>
                <a:buFont typeface="Times New Roman" charset="0"/>
                <a:buNone/>
              </a:pPr>
              <a:r>
                <a:rPr lang="en-US" sz="900" b="1" dirty="0">
                  <a:solidFill>
                    <a:srgbClr val="000000"/>
                  </a:solidFill>
                  <a:latin typeface="Arial"/>
                  <a:cs typeface="Arial"/>
                </a:rPr>
                <a:t>Load balancer</a:t>
              </a:r>
            </a:p>
          </p:txBody>
        </p:sp>
        <p:sp>
          <p:nvSpPr>
            <p:cNvPr id="2125" name="Rectangle 106"/>
            <p:cNvSpPr>
              <a:spLocks noChangeArrowheads="1"/>
            </p:cNvSpPr>
            <p:nvPr/>
          </p:nvSpPr>
          <p:spPr bwMode="auto">
            <a:xfrm>
              <a:off x="379" y="3660"/>
              <a:ext cx="383" cy="1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buClr>
                  <a:srgbClr val="000000"/>
                </a:buClr>
                <a:buSzPct val="100000"/>
                <a:buFont typeface="Times New Roman" charset="0"/>
                <a:buNone/>
              </a:pPr>
              <a:r>
                <a:rPr lang="en-US" sz="900" b="1" dirty="0">
                  <a:solidFill>
                    <a:srgbClr val="000000"/>
                  </a:solidFill>
                  <a:latin typeface="Arial"/>
                  <a:cs typeface="Arial"/>
                </a:rPr>
                <a:t>Cipher</a:t>
              </a:r>
            </a:p>
          </p:txBody>
        </p:sp>
        <p:sp>
          <p:nvSpPr>
            <p:cNvPr id="2126" name="Rectangle 107"/>
            <p:cNvSpPr>
              <a:spLocks noChangeArrowheads="1"/>
            </p:cNvSpPr>
            <p:nvPr/>
          </p:nvSpPr>
          <p:spPr bwMode="auto">
            <a:xfrm>
              <a:off x="1743" y="3656"/>
              <a:ext cx="370" cy="1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buClr>
                  <a:srgbClr val="000000"/>
                </a:buClr>
                <a:buSzPct val="100000"/>
                <a:buFont typeface="Times New Roman" charset="0"/>
                <a:buNone/>
              </a:pPr>
              <a:r>
                <a:rPr lang="en-US" sz="900" b="1" dirty="0">
                  <a:solidFill>
                    <a:srgbClr val="000000"/>
                  </a:solidFill>
                  <a:latin typeface="Arial"/>
                  <a:cs typeface="Arial"/>
                </a:rPr>
                <a:t>Cache</a:t>
              </a:r>
            </a:p>
          </p:txBody>
        </p:sp>
        <p:sp>
          <p:nvSpPr>
            <p:cNvPr id="2127" name="Rectangle 108"/>
            <p:cNvSpPr>
              <a:spLocks noChangeArrowheads="1"/>
            </p:cNvSpPr>
            <p:nvPr/>
          </p:nvSpPr>
          <p:spPr bwMode="auto">
            <a:xfrm>
              <a:off x="954" y="3988"/>
              <a:ext cx="388" cy="1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buClr>
                  <a:srgbClr val="000000"/>
                </a:buClr>
                <a:buSzPct val="100000"/>
                <a:buFont typeface="Times New Roman" charset="0"/>
                <a:buNone/>
              </a:pPr>
              <a:r>
                <a:rPr lang="en-US" sz="900" b="1" dirty="0">
                  <a:solidFill>
                    <a:srgbClr val="000000"/>
                  </a:solidFill>
                  <a:latin typeface="Arial"/>
                  <a:cs typeface="Arial"/>
                </a:rPr>
                <a:t>Switch</a:t>
              </a:r>
            </a:p>
          </p:txBody>
        </p:sp>
        <p:sp>
          <p:nvSpPr>
            <p:cNvPr id="2128" name="AutoShape 109"/>
            <p:cNvSpPr>
              <a:spLocks noChangeArrowheads="1"/>
            </p:cNvSpPr>
            <p:nvPr/>
          </p:nvSpPr>
          <p:spPr bwMode="auto">
            <a:xfrm>
              <a:off x="984" y="3062"/>
              <a:ext cx="446" cy="186"/>
            </a:xfrm>
            <a:prstGeom prst="roundRect">
              <a:avLst>
                <a:gd name="adj" fmla="val 27935"/>
              </a:avLst>
            </a:prstGeom>
            <a:solidFill>
              <a:srgbClr val="66FF33"/>
            </a:solidFill>
            <a:ln w="9525">
              <a:round/>
              <a:headEnd/>
              <a:tailEnd/>
            </a:ln>
            <a:effectLst/>
            <a:scene3d>
              <a:camera prst="legacyObliqueTopRight"/>
              <a:lightRig rig="legacyFlat3" dir="b"/>
            </a:scene3d>
            <a:sp3d extrusionH="176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Controller </a:t>
              </a:r>
            </a:p>
            <a:p>
              <a:pPr algn="ctr" eaLnBrk="0" hangingPunct="0">
                <a:buClr>
                  <a:srgbClr val="000000"/>
                </a:buClr>
                <a:buSzPct val="100000"/>
                <a:buFont typeface="Times New Roman" charset="0"/>
                <a:buNone/>
              </a:pPr>
              <a:r>
                <a:rPr lang="en-US" sz="900" b="1">
                  <a:latin typeface="Arial"/>
                  <a:cs typeface="Arial"/>
                </a:rPr>
                <a:t>instance</a:t>
              </a:r>
            </a:p>
          </p:txBody>
        </p:sp>
        <p:sp>
          <p:nvSpPr>
            <p:cNvPr id="2129" name="AutoShape 110"/>
            <p:cNvSpPr>
              <a:spLocks noChangeArrowheads="1"/>
            </p:cNvSpPr>
            <p:nvPr/>
          </p:nvSpPr>
          <p:spPr bwMode="auto">
            <a:xfrm>
              <a:off x="922" y="3334"/>
              <a:ext cx="446" cy="186"/>
            </a:xfrm>
            <a:prstGeom prst="roundRect">
              <a:avLst>
                <a:gd name="adj" fmla="val 27935"/>
              </a:avLst>
            </a:prstGeom>
            <a:solidFill>
              <a:srgbClr val="66FF33"/>
            </a:solidFill>
            <a:ln w="9525">
              <a:round/>
              <a:headEnd/>
              <a:tailEnd/>
            </a:ln>
            <a:effectLst/>
            <a:scene3d>
              <a:camera prst="legacyObliqueTopRight"/>
              <a:lightRig rig="legacyFlat3" dir="b"/>
            </a:scene3d>
            <a:sp3d extrusionH="176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Controller </a:t>
              </a:r>
            </a:p>
            <a:p>
              <a:pPr algn="ctr" eaLnBrk="0" hangingPunct="0">
                <a:buClr>
                  <a:srgbClr val="000000"/>
                </a:buClr>
                <a:buSzPct val="100000"/>
                <a:buFont typeface="Times New Roman" charset="0"/>
                <a:buNone/>
              </a:pPr>
              <a:r>
                <a:rPr lang="en-US" sz="900" b="1">
                  <a:latin typeface="Arial"/>
                  <a:cs typeface="Arial"/>
                </a:rPr>
                <a:t>instance</a:t>
              </a:r>
            </a:p>
          </p:txBody>
        </p:sp>
        <p:sp>
          <p:nvSpPr>
            <p:cNvPr id="2130" name="AutoShape 111"/>
            <p:cNvSpPr>
              <a:spLocks noChangeArrowheads="1"/>
            </p:cNvSpPr>
            <p:nvPr/>
          </p:nvSpPr>
          <p:spPr bwMode="auto">
            <a:xfrm>
              <a:off x="1677" y="3095"/>
              <a:ext cx="446" cy="186"/>
            </a:xfrm>
            <a:prstGeom prst="roundRect">
              <a:avLst>
                <a:gd name="adj" fmla="val 27935"/>
              </a:avLst>
            </a:prstGeom>
            <a:solidFill>
              <a:srgbClr val="66FF33"/>
            </a:solidFill>
            <a:ln w="9525">
              <a:round/>
              <a:headEnd/>
              <a:tailEnd/>
            </a:ln>
            <a:effectLst/>
            <a:scene3d>
              <a:camera prst="legacyObliqueTopRight"/>
              <a:lightRig rig="legacyFlat3" dir="b"/>
            </a:scene3d>
            <a:sp3d extrusionH="176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Controller </a:t>
              </a:r>
            </a:p>
            <a:p>
              <a:pPr algn="ctr" eaLnBrk="0" hangingPunct="0">
                <a:buClr>
                  <a:srgbClr val="000000"/>
                </a:buClr>
                <a:buSzPct val="100000"/>
                <a:buFont typeface="Times New Roman" charset="0"/>
                <a:buNone/>
              </a:pPr>
              <a:r>
                <a:rPr lang="en-US" sz="900" b="1">
                  <a:latin typeface="Arial"/>
                  <a:cs typeface="Arial"/>
                </a:rPr>
                <a:t>instance</a:t>
              </a:r>
            </a:p>
          </p:txBody>
        </p:sp>
        <p:sp>
          <p:nvSpPr>
            <p:cNvPr id="2131" name="AutoShape 112"/>
            <p:cNvSpPr>
              <a:spLocks noChangeArrowheads="1"/>
            </p:cNvSpPr>
            <p:nvPr/>
          </p:nvSpPr>
          <p:spPr bwMode="auto">
            <a:xfrm>
              <a:off x="2179" y="3267"/>
              <a:ext cx="446" cy="186"/>
            </a:xfrm>
            <a:prstGeom prst="roundRect">
              <a:avLst>
                <a:gd name="adj" fmla="val 27935"/>
              </a:avLst>
            </a:prstGeom>
            <a:solidFill>
              <a:srgbClr val="66FF33"/>
            </a:solidFill>
            <a:ln w="9525">
              <a:round/>
              <a:headEnd/>
              <a:tailEnd/>
            </a:ln>
            <a:effectLst/>
            <a:scene3d>
              <a:camera prst="legacyObliqueTopRight"/>
              <a:lightRig rig="legacyFlat3" dir="b"/>
            </a:scene3d>
            <a:sp3d extrusionH="176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0" hangingPunct="0">
                <a:buClr>
                  <a:srgbClr val="000000"/>
                </a:buClr>
                <a:buSzPct val="100000"/>
                <a:buFont typeface="Times New Roman" charset="0"/>
                <a:buNone/>
              </a:pPr>
              <a:r>
                <a:rPr lang="en-US" sz="900" b="1">
                  <a:latin typeface="Arial"/>
                  <a:cs typeface="Arial"/>
                </a:rPr>
                <a:t>Controller </a:t>
              </a:r>
            </a:p>
            <a:p>
              <a:pPr algn="ctr" eaLnBrk="0" hangingPunct="0">
                <a:buClr>
                  <a:srgbClr val="000000"/>
                </a:buClr>
                <a:buSzPct val="100000"/>
                <a:buFont typeface="Times New Roman" charset="0"/>
                <a:buNone/>
              </a:pPr>
              <a:r>
                <a:rPr lang="en-US" sz="900" b="1">
                  <a:latin typeface="Arial"/>
                  <a:cs typeface="Arial"/>
                </a:rPr>
                <a:t>instance</a:t>
              </a:r>
            </a:p>
          </p:txBody>
        </p:sp>
        <p:sp>
          <p:nvSpPr>
            <p:cNvPr id="2132" name="Rectangle 114"/>
            <p:cNvSpPr>
              <a:spLocks noChangeArrowheads="1"/>
            </p:cNvSpPr>
            <p:nvPr/>
          </p:nvSpPr>
          <p:spPr bwMode="auto">
            <a:xfrm>
              <a:off x="2355" y="3641"/>
              <a:ext cx="263" cy="1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buClr>
                  <a:srgbClr val="000000"/>
                </a:buClr>
                <a:buSzPct val="100000"/>
                <a:buFont typeface="Times New Roman" charset="0"/>
                <a:buNone/>
              </a:pPr>
              <a:r>
                <a:rPr lang="en-US" sz="900" b="1" dirty="0">
                  <a:solidFill>
                    <a:srgbClr val="000000"/>
                  </a:solidFill>
                  <a:latin typeface="Arial"/>
                  <a:cs typeface="Arial"/>
                </a:rPr>
                <a:t>DPI</a:t>
              </a:r>
            </a:p>
          </p:txBody>
        </p:sp>
        <p:sp>
          <p:nvSpPr>
            <p:cNvPr id="2133" name="AutoShape 115"/>
            <p:cNvSpPr>
              <a:spLocks noChangeArrowheads="1"/>
            </p:cNvSpPr>
            <p:nvPr/>
          </p:nvSpPr>
          <p:spPr bwMode="auto">
            <a:xfrm>
              <a:off x="2403" y="3775"/>
              <a:ext cx="144" cy="112"/>
            </a:xfrm>
            <a:prstGeom prst="cube">
              <a:avLst>
                <a:gd name="adj" fmla="val 25000"/>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buClr>
                  <a:srgbClr val="000000"/>
                </a:buClr>
                <a:buSzPct val="100000"/>
                <a:buFont typeface="Times New Roman" charset="0"/>
                <a:buNone/>
              </a:pPr>
              <a:endParaRPr lang="en-US" sz="1400">
                <a:latin typeface="Arial"/>
                <a:cs typeface="Arial"/>
              </a:endParaRPr>
            </a:p>
          </p:txBody>
        </p:sp>
        <p:sp>
          <p:nvSpPr>
            <p:cNvPr id="2134" name="Text Box 516"/>
            <p:cNvSpPr txBox="1">
              <a:spLocks noChangeAspect="1" noChangeArrowheads="1"/>
            </p:cNvSpPr>
            <p:nvPr/>
          </p:nvSpPr>
          <p:spPr bwMode="auto">
            <a:xfrm>
              <a:off x="4106" y="1706"/>
              <a:ext cx="1026" cy="450"/>
            </a:xfrm>
            <a:prstGeom prst="rect">
              <a:avLst/>
            </a:prstGeom>
            <a:noFill/>
            <a:ln>
              <a:noFill/>
            </a:ln>
            <a:effectLst/>
            <a:extLst>
              <a:ext uri="{909E8E84-426E-40DD-AFC4-6F175D3DCCD1}">
                <a14:hiddenFill xmlns:a14="http://schemas.microsoft.com/office/drawing/2010/main">
                  <a:solidFill>
                    <a:srgbClr val="7BB4C1"/>
                  </a:solidFill>
                </a14:hiddenFill>
              </a:ext>
              <a:ext uri="{91240B29-F687-4F45-9708-019B960494DF}">
                <a14:hiddenLine xmlns:a14="http://schemas.microsoft.com/office/drawing/2010/main" w="9525">
                  <a:solidFill>
                    <a:srgbClr val="A7C1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r>
                <a:rPr lang="en-US" sz="1400" b="1">
                  <a:latin typeface="Arial"/>
                  <a:ea typeface="Microsoft YaHei" charset="0"/>
                  <a:cs typeface="Arial"/>
                </a:rPr>
                <a:t>Integrated Cloud Management</a:t>
              </a:r>
            </a:p>
          </p:txBody>
        </p:sp>
        <p:pic>
          <p:nvPicPr>
            <p:cNvPr id="2135" name="Picture 1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29" y="1324"/>
              <a:ext cx="831"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Lst>
          </p:spPr>
        </p:pic>
        <p:pic>
          <p:nvPicPr>
            <p:cNvPr id="2136" name="Picture 479" descr="CS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22" y="70"/>
              <a:ext cx="59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7" name="Picture 479" descr="CS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52" y="42"/>
              <a:ext cx="59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38" name="Picture 532"/>
            <p:cNvPicPr>
              <a:picLocks noChangeAspect="1" noChangeArrowheads="1"/>
            </p:cNvPicPr>
            <p:nvPr/>
          </p:nvPicPr>
          <p:blipFill>
            <a:blip r:embed="rId9" cstate="print">
              <a:extLst>
                <a:ext uri="{28A0092B-C50C-407E-A947-70E740481C1C}">
                  <a14:useLocalDpi xmlns:a14="http://schemas.microsoft.com/office/drawing/2010/main" val="0"/>
                </a:ext>
              </a:extLst>
            </a:blip>
            <a:srcRect l="26666" r="28444"/>
            <a:stretch>
              <a:fillRect/>
            </a:stretch>
          </p:blipFill>
          <p:spPr bwMode="auto">
            <a:xfrm>
              <a:off x="5125" y="350"/>
              <a:ext cx="202" cy="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2139" name="Picture 526" descr="BigBe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22" y="386"/>
              <a:ext cx="12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0" name="Picture 479" descr="CS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27" y="66"/>
              <a:ext cx="59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1" name="Picture 527" descr="Tour Eiffel"/>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183" y="374"/>
              <a:ext cx="244"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re 1"/>
          <p:cNvSpPr>
            <a:spLocks noGrp="1"/>
          </p:cNvSpPr>
          <p:nvPr>
            <p:ph type="title"/>
          </p:nvPr>
        </p:nvSpPr>
        <p:spPr/>
        <p:txBody>
          <a:bodyPr/>
          <a:lstStyle/>
          <a:p>
            <a:r>
              <a:rPr lang="fr-FR" dirty="0"/>
              <a:t>DISCO use case and </a:t>
            </a:r>
            <a:r>
              <a:rPr lang="fr-FR" dirty="0" err="1"/>
              <a:t>Next</a:t>
            </a:r>
            <a:r>
              <a:rPr lang="fr-FR" dirty="0"/>
              <a:t> </a:t>
            </a:r>
            <a:r>
              <a:rPr lang="fr-FR" dirty="0" err="1"/>
              <a:t>generation</a:t>
            </a:r>
            <a:r>
              <a:rPr lang="fr-FR" dirty="0"/>
              <a:t> SDN </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2</a:t>
            </a:fld>
            <a:endParaRPr lang="fr-BE"/>
          </a:p>
        </p:txBody>
      </p:sp>
    </p:spTree>
    <p:extLst>
      <p:ext uri="{BB962C8B-B14F-4D97-AF65-F5344CB8AC3E}">
        <p14:creationId xmlns:p14="http://schemas.microsoft.com/office/powerpoint/2010/main" val="2752937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en-US" dirty="0"/>
              <a:t>WP1 – Requirements &amp; System </a:t>
            </a:r>
            <a:r>
              <a:rPr lang="en-US" dirty="0" smtClean="0"/>
              <a:t>Architecture</a:t>
            </a:r>
            <a:endParaRPr lang="fr-FR" dirty="0"/>
          </a:p>
        </p:txBody>
      </p:sp>
      <p:sp>
        <p:nvSpPr>
          <p:cNvPr id="5" name="Espace réservé du contenu 4"/>
          <p:cNvSpPr>
            <a:spLocks noGrp="1"/>
          </p:cNvSpPr>
          <p:nvPr>
            <p:ph idx="1"/>
          </p:nvPr>
        </p:nvSpPr>
        <p:spPr/>
        <p:txBody>
          <a:bodyPr>
            <a:normAutofit fontScale="85000" lnSpcReduction="20000"/>
          </a:bodyPr>
          <a:lstStyle/>
          <a:p>
            <a:r>
              <a:rPr lang="en-US" dirty="0"/>
              <a:t>Objectives</a:t>
            </a:r>
          </a:p>
          <a:p>
            <a:pPr lvl="1"/>
            <a:r>
              <a:rPr lang="en-US" dirty="0"/>
              <a:t>Explore the potential business cases and services that SDN enables (TCS, INRIA, 6WIND)</a:t>
            </a:r>
          </a:p>
          <a:p>
            <a:pPr lvl="1"/>
            <a:r>
              <a:rPr lang="en-US" dirty="0"/>
              <a:t>Analyze the main use case in details and derive system requirements (all)</a:t>
            </a:r>
          </a:p>
          <a:p>
            <a:pPr lvl="1"/>
            <a:r>
              <a:rPr lang="en-US" dirty="0"/>
              <a:t>Identify the interactions between the different architecture elements (all)</a:t>
            </a:r>
          </a:p>
          <a:p>
            <a:pPr lvl="1"/>
            <a:r>
              <a:rPr lang="en-US" dirty="0"/>
              <a:t>Define a flexible and modular architecture (all)</a:t>
            </a:r>
          </a:p>
          <a:p>
            <a:pPr lvl="1"/>
            <a:r>
              <a:rPr lang="en-US" dirty="0"/>
              <a:t>Identify the important issues and trade-offs (all)</a:t>
            </a:r>
          </a:p>
          <a:p>
            <a:endParaRPr lang="en-US" dirty="0" smtClean="0"/>
          </a:p>
          <a:p>
            <a:r>
              <a:rPr lang="en-US" dirty="0" smtClean="0"/>
              <a:t>Task </a:t>
            </a:r>
            <a:r>
              <a:rPr lang="en-US" dirty="0"/>
              <a:t>1.1 Analysis of new SDN paradigms (</a:t>
            </a:r>
            <a:r>
              <a:rPr lang="en-US" u="sng" dirty="0"/>
              <a:t>INRIA</a:t>
            </a:r>
            <a:r>
              <a:rPr lang="en-US" dirty="0"/>
              <a:t>, TCS, 6WIND</a:t>
            </a:r>
            <a:r>
              <a:rPr lang="en-US" dirty="0" smtClean="0"/>
              <a:t>)</a:t>
            </a:r>
          </a:p>
          <a:p>
            <a:endParaRPr lang="en-US" dirty="0" smtClean="0"/>
          </a:p>
          <a:p>
            <a:r>
              <a:rPr lang="en-US" dirty="0"/>
              <a:t>Task 1.2 Use case applications and system requirements (</a:t>
            </a:r>
            <a:r>
              <a:rPr lang="en-US" u="sng" dirty="0"/>
              <a:t>TCS</a:t>
            </a:r>
            <a:r>
              <a:rPr lang="en-US" dirty="0"/>
              <a:t>, all</a:t>
            </a:r>
            <a:r>
              <a:rPr lang="en-US" dirty="0" smtClean="0"/>
              <a:t>)</a:t>
            </a:r>
          </a:p>
          <a:p>
            <a:endParaRPr lang="en-US" dirty="0" smtClean="0"/>
          </a:p>
          <a:p>
            <a:r>
              <a:rPr lang="en-US" dirty="0" smtClean="0"/>
              <a:t>Task </a:t>
            </a:r>
            <a:r>
              <a:rPr lang="en-US" dirty="0"/>
              <a:t>1.3 System architecture &amp; Challenges identification (</a:t>
            </a:r>
            <a:r>
              <a:rPr lang="en-US" u="sng" dirty="0"/>
              <a:t>6WIND</a:t>
            </a:r>
            <a:r>
              <a:rPr lang="en-US" dirty="0"/>
              <a:t>, all)</a:t>
            </a: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en-US" noProof="0" smtClean="0"/>
              <a:t>3</a:t>
            </a:fld>
            <a:endParaRPr lang="en-US" noProof="0"/>
          </a:p>
        </p:txBody>
      </p:sp>
    </p:spTree>
    <p:extLst>
      <p:ext uri="{BB962C8B-B14F-4D97-AF65-F5344CB8AC3E}">
        <p14:creationId xmlns:p14="http://schemas.microsoft.com/office/powerpoint/2010/main" val="133178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err="1" smtClean="0"/>
              <a:t>Deliverables</a:t>
            </a:r>
            <a:r>
              <a:rPr lang="fr-FR" dirty="0" smtClean="0"/>
              <a:t> &amp; </a:t>
            </a:r>
            <a:r>
              <a:rPr lang="fr-FR" dirty="0" err="1" smtClean="0"/>
              <a:t>Milestones</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897086723"/>
              </p:ext>
            </p:extLst>
          </p:nvPr>
        </p:nvGraphicFramePr>
        <p:xfrm>
          <a:off x="467544" y="1916832"/>
          <a:ext cx="8229600" cy="1752600"/>
        </p:xfrm>
        <a:graphic>
          <a:graphicData uri="http://schemas.openxmlformats.org/drawingml/2006/table">
            <a:tbl>
              <a:tblPr firstRow="1" bandRow="1">
                <a:tableStyleId>{46F890A9-2807-4EBB-B81D-B2AA78EC7F39}</a:tableStyleId>
              </a:tblPr>
              <a:tblGrid>
                <a:gridCol w="6851104"/>
                <a:gridCol w="1378496"/>
              </a:tblGrid>
              <a:tr h="370840">
                <a:tc>
                  <a:txBody>
                    <a:bodyPr/>
                    <a:lstStyle/>
                    <a:p>
                      <a:r>
                        <a:rPr lang="fr-FR" dirty="0" err="1" smtClean="0"/>
                        <a:t>Milestone</a:t>
                      </a:r>
                      <a:endParaRPr lang="fr-FR" dirty="0"/>
                    </a:p>
                  </a:txBody>
                  <a:tcPr/>
                </a:tc>
                <a:tc>
                  <a:txBody>
                    <a:bodyPr/>
                    <a:lstStyle/>
                    <a:p>
                      <a:r>
                        <a:rPr lang="fr-FR" dirty="0" smtClean="0"/>
                        <a:t>Date</a:t>
                      </a:r>
                      <a:endParaRPr lang="fr-FR" dirty="0"/>
                    </a:p>
                  </a:txBody>
                  <a:tcPr/>
                </a:tc>
              </a:tr>
              <a:tr h="370840">
                <a:tc>
                  <a:txBody>
                    <a:bodyPr/>
                    <a:lstStyle/>
                    <a:p>
                      <a:r>
                        <a:rPr lang="en-US" b="1" dirty="0" smtClean="0">
                          <a:solidFill>
                            <a:srgbClr val="FF0000"/>
                          </a:solidFill>
                        </a:rPr>
                        <a:t>M1: New SDN paradigms analysis and survey of recent contributions</a:t>
                      </a:r>
                      <a:endParaRPr lang="fr-FR" b="1" dirty="0">
                        <a:solidFill>
                          <a:srgbClr val="FF0000"/>
                        </a:solidFill>
                      </a:endParaRPr>
                    </a:p>
                  </a:txBody>
                  <a:tcPr/>
                </a:tc>
                <a:tc>
                  <a:txBody>
                    <a:bodyPr/>
                    <a:lstStyle/>
                    <a:p>
                      <a:r>
                        <a:rPr lang="fr-FR" b="1" dirty="0" smtClean="0">
                          <a:solidFill>
                            <a:srgbClr val="FF0000"/>
                          </a:solidFill>
                        </a:rPr>
                        <a:t>M3</a:t>
                      </a:r>
                      <a:endParaRPr lang="fr-FR" b="1" dirty="0">
                        <a:solidFill>
                          <a:srgbClr val="FF0000"/>
                        </a:solidFill>
                      </a:endParaRPr>
                    </a:p>
                  </a:txBody>
                  <a:tcPr/>
                </a:tc>
              </a:tr>
              <a:tr h="370840">
                <a:tc>
                  <a:txBody>
                    <a:bodyPr/>
                    <a:lstStyle/>
                    <a:p>
                      <a:r>
                        <a:rPr lang="en-US" b="1" dirty="0" smtClean="0">
                          <a:solidFill>
                            <a:srgbClr val="FF0000"/>
                          </a:solidFill>
                        </a:rPr>
                        <a:t>M2: Business and cases description</a:t>
                      </a:r>
                      <a:endParaRPr lang="fr-FR" b="1" dirty="0">
                        <a:solidFill>
                          <a:srgbClr val="FF0000"/>
                        </a:solidFill>
                      </a:endParaRPr>
                    </a:p>
                  </a:txBody>
                  <a:tcPr/>
                </a:tc>
                <a:tc>
                  <a:txBody>
                    <a:bodyPr/>
                    <a:lstStyle/>
                    <a:p>
                      <a:r>
                        <a:rPr lang="fr-FR" b="1" dirty="0" smtClean="0">
                          <a:solidFill>
                            <a:srgbClr val="FF0000"/>
                          </a:solidFill>
                        </a:rPr>
                        <a:t>M3</a:t>
                      </a:r>
                      <a:endParaRPr lang="fr-FR" b="1" dirty="0">
                        <a:solidFill>
                          <a:srgbClr val="FF0000"/>
                        </a:solidFill>
                      </a:endParaRPr>
                    </a:p>
                  </a:txBody>
                  <a:tcPr/>
                </a:tc>
              </a:tr>
              <a:tr h="370840">
                <a:tc>
                  <a:txBody>
                    <a:bodyPr/>
                    <a:lstStyle/>
                    <a:p>
                      <a:r>
                        <a:rPr lang="en-US" dirty="0" smtClean="0"/>
                        <a:t>M3: Analytical and experimental feedback from the other work packages</a:t>
                      </a:r>
                      <a:endParaRPr lang="fr-FR" dirty="0"/>
                    </a:p>
                  </a:txBody>
                  <a:tcPr/>
                </a:tc>
                <a:tc>
                  <a:txBody>
                    <a:bodyPr/>
                    <a:lstStyle/>
                    <a:p>
                      <a:r>
                        <a:rPr lang="fr-FR" dirty="0" smtClean="0"/>
                        <a:t>M15</a:t>
                      </a:r>
                      <a:endParaRPr lang="fr-FR" dirty="0"/>
                    </a:p>
                  </a:txBody>
                  <a:tcPr/>
                </a:tc>
              </a:tr>
            </a:tbl>
          </a:graphicData>
        </a:graphic>
      </p:graphicFrame>
      <p:sp>
        <p:nvSpPr>
          <p:cNvPr id="6" name="Espace réservé du numéro de diapositive 5"/>
          <p:cNvSpPr>
            <a:spLocks noGrp="1"/>
          </p:cNvSpPr>
          <p:nvPr>
            <p:ph type="sldNum" sz="quarter" idx="12"/>
          </p:nvPr>
        </p:nvSpPr>
        <p:spPr/>
        <p:txBody>
          <a:bodyPr/>
          <a:lstStyle/>
          <a:p>
            <a:fld id="{CF4668DC-857F-487D-BFFA-8C0CA5037977}" type="slidenum">
              <a:rPr lang="en-US" noProof="0" smtClean="0"/>
              <a:t>4</a:t>
            </a:fld>
            <a:endParaRPr lang="en-US" noProof="0"/>
          </a:p>
        </p:txBody>
      </p:sp>
      <p:graphicFrame>
        <p:nvGraphicFramePr>
          <p:cNvPr id="8" name="Tableau 7"/>
          <p:cNvGraphicFramePr>
            <a:graphicFrameLocks noGrp="1"/>
          </p:cNvGraphicFramePr>
          <p:nvPr>
            <p:extLst>
              <p:ext uri="{D42A27DB-BD31-4B8C-83A1-F6EECF244321}">
                <p14:modId xmlns:p14="http://schemas.microsoft.com/office/powerpoint/2010/main" val="2967534063"/>
              </p:ext>
            </p:extLst>
          </p:nvPr>
        </p:nvGraphicFramePr>
        <p:xfrm>
          <a:off x="467544" y="4365104"/>
          <a:ext cx="8208910" cy="1112520"/>
        </p:xfrm>
        <a:graphic>
          <a:graphicData uri="http://schemas.openxmlformats.org/drawingml/2006/table">
            <a:tbl>
              <a:tblPr firstRow="1" bandRow="1">
                <a:tableStyleId>{46F890A9-2807-4EBB-B81D-B2AA78EC7F39}</a:tableStyleId>
              </a:tblPr>
              <a:tblGrid>
                <a:gridCol w="3672408"/>
                <a:gridCol w="864096"/>
                <a:gridCol w="1008112"/>
                <a:gridCol w="1152128"/>
                <a:gridCol w="1512166"/>
              </a:tblGrid>
              <a:tr h="370840">
                <a:tc>
                  <a:txBody>
                    <a:bodyPr/>
                    <a:lstStyle/>
                    <a:p>
                      <a:r>
                        <a:rPr lang="fr-FR" dirty="0" err="1" smtClean="0"/>
                        <a:t>Deliverable</a:t>
                      </a:r>
                      <a:endParaRPr lang="fr-FR" dirty="0"/>
                    </a:p>
                  </a:txBody>
                  <a:tcPr/>
                </a:tc>
                <a:tc>
                  <a:txBody>
                    <a:bodyPr/>
                    <a:lstStyle/>
                    <a:p>
                      <a:r>
                        <a:rPr lang="fr-FR" dirty="0" smtClean="0"/>
                        <a:t>Date</a:t>
                      </a:r>
                      <a:endParaRPr lang="fr-FR" dirty="0"/>
                    </a:p>
                  </a:txBody>
                  <a:tcPr/>
                </a:tc>
                <a:tc>
                  <a:txBody>
                    <a:bodyPr/>
                    <a:lstStyle/>
                    <a:p>
                      <a:r>
                        <a:rPr lang="fr-FR" dirty="0" smtClean="0"/>
                        <a:t>Type</a:t>
                      </a:r>
                      <a:endParaRPr lang="fr-FR" dirty="0"/>
                    </a:p>
                  </a:txBody>
                  <a:tcPr/>
                </a:tc>
                <a:tc>
                  <a:txBody>
                    <a:bodyPr/>
                    <a:lstStyle/>
                    <a:p>
                      <a:r>
                        <a:rPr lang="fr-FR" dirty="0" smtClean="0"/>
                        <a:t>Editor</a:t>
                      </a:r>
                      <a:endParaRPr lang="fr-FR" dirty="0"/>
                    </a:p>
                  </a:txBody>
                  <a:tcPr/>
                </a:tc>
                <a:tc>
                  <a:txBody>
                    <a:bodyPr/>
                    <a:lstStyle/>
                    <a:p>
                      <a:r>
                        <a:rPr lang="fr-FR" dirty="0" err="1" smtClean="0"/>
                        <a:t>Contributors</a:t>
                      </a:r>
                      <a:endParaRPr lang="fr-FR" dirty="0"/>
                    </a:p>
                  </a:txBody>
                  <a:tcPr/>
                </a:tc>
              </a:tr>
              <a:tr h="370840">
                <a:tc>
                  <a:txBody>
                    <a:bodyPr/>
                    <a:lstStyle/>
                    <a:p>
                      <a:r>
                        <a:rPr lang="fr-FR" b="1" dirty="0" smtClean="0"/>
                        <a:t>D1.1: </a:t>
                      </a:r>
                      <a:r>
                        <a:rPr lang="fr-FR" b="1" dirty="0" err="1" smtClean="0"/>
                        <a:t>Preliminary</a:t>
                      </a:r>
                      <a:r>
                        <a:rPr lang="fr-FR" b="1" dirty="0" smtClean="0"/>
                        <a:t> DISCO architecture</a:t>
                      </a:r>
                      <a:endParaRPr lang="fr-FR" b="1" dirty="0"/>
                    </a:p>
                  </a:txBody>
                  <a:tcPr/>
                </a:tc>
                <a:tc>
                  <a:txBody>
                    <a:bodyPr/>
                    <a:lstStyle/>
                    <a:p>
                      <a:r>
                        <a:rPr lang="fr-FR" b="1" dirty="0" smtClean="0"/>
                        <a:t>M6</a:t>
                      </a:r>
                      <a:endParaRPr lang="fr-FR" b="1" dirty="0"/>
                    </a:p>
                  </a:txBody>
                  <a:tcPr/>
                </a:tc>
                <a:tc>
                  <a:txBody>
                    <a:bodyPr/>
                    <a:lstStyle/>
                    <a:p>
                      <a:r>
                        <a:rPr lang="fr-FR" b="1" dirty="0" smtClean="0"/>
                        <a:t>Doc</a:t>
                      </a:r>
                      <a:endParaRPr lang="fr-FR" b="1" dirty="0"/>
                    </a:p>
                  </a:txBody>
                  <a:tcPr/>
                </a:tc>
                <a:tc>
                  <a:txBody>
                    <a:bodyPr/>
                    <a:lstStyle/>
                    <a:p>
                      <a:r>
                        <a:rPr lang="fr-FR" b="1" dirty="0" smtClean="0"/>
                        <a:t>TCS</a:t>
                      </a:r>
                      <a:endParaRPr lang="fr-FR" b="1" dirty="0"/>
                    </a:p>
                  </a:txBody>
                  <a:tcPr/>
                </a:tc>
                <a:tc>
                  <a:txBody>
                    <a:bodyPr/>
                    <a:lstStyle/>
                    <a:p>
                      <a:r>
                        <a:rPr lang="fr-FR" b="1" dirty="0" smtClean="0"/>
                        <a:t>All</a:t>
                      </a:r>
                      <a:endParaRPr lang="fr-FR" b="1" dirty="0"/>
                    </a:p>
                  </a:txBody>
                  <a:tcPr/>
                </a:tc>
              </a:tr>
              <a:tr h="370840">
                <a:tc>
                  <a:txBody>
                    <a:bodyPr/>
                    <a:lstStyle/>
                    <a:p>
                      <a:r>
                        <a:rPr lang="fr-FR" dirty="0" smtClean="0"/>
                        <a:t>D1.2: Final DISCO architecture</a:t>
                      </a:r>
                      <a:endParaRPr lang="fr-FR" dirty="0"/>
                    </a:p>
                  </a:txBody>
                  <a:tcPr/>
                </a:tc>
                <a:tc>
                  <a:txBody>
                    <a:bodyPr/>
                    <a:lstStyle/>
                    <a:p>
                      <a:r>
                        <a:rPr lang="fr-FR" dirty="0" smtClean="0"/>
                        <a:t>M24</a:t>
                      </a:r>
                      <a:endParaRPr lang="fr-FR" dirty="0"/>
                    </a:p>
                  </a:txBody>
                  <a:tcPr/>
                </a:tc>
                <a:tc>
                  <a:txBody>
                    <a:bodyPr/>
                    <a:lstStyle/>
                    <a:p>
                      <a:r>
                        <a:rPr lang="fr-FR" dirty="0" smtClean="0"/>
                        <a:t>Doc</a:t>
                      </a:r>
                      <a:endParaRPr lang="fr-FR" dirty="0"/>
                    </a:p>
                  </a:txBody>
                  <a:tcPr/>
                </a:tc>
                <a:tc>
                  <a:txBody>
                    <a:bodyPr/>
                    <a:lstStyle/>
                    <a:p>
                      <a:r>
                        <a:rPr lang="fr-FR" dirty="0" smtClean="0"/>
                        <a:t>6WIND</a:t>
                      </a:r>
                      <a:endParaRPr lang="fr-FR" dirty="0"/>
                    </a:p>
                  </a:txBody>
                  <a:tcPr/>
                </a:tc>
                <a:tc>
                  <a:txBody>
                    <a:bodyPr/>
                    <a:lstStyle/>
                    <a:p>
                      <a:r>
                        <a:rPr lang="fr-FR" dirty="0" smtClean="0"/>
                        <a:t>All</a:t>
                      </a:r>
                      <a:endParaRPr lang="fr-FR" dirty="0"/>
                    </a:p>
                  </a:txBody>
                  <a:tcPr/>
                </a:tc>
              </a:tr>
            </a:tbl>
          </a:graphicData>
        </a:graphic>
      </p:graphicFrame>
    </p:spTree>
    <p:extLst>
      <p:ext uri="{BB962C8B-B14F-4D97-AF65-F5344CB8AC3E}">
        <p14:creationId xmlns:p14="http://schemas.microsoft.com/office/powerpoint/2010/main" val="2328332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M1: New SDN paradigms analysis and survey of recent contributions</a:t>
            </a:r>
            <a:endParaRPr lang="fr-FR" dirty="0"/>
          </a:p>
        </p:txBody>
      </p:sp>
      <p:sp>
        <p:nvSpPr>
          <p:cNvPr id="3" name="Espace réservé du contenu 2"/>
          <p:cNvSpPr>
            <a:spLocks noGrp="1"/>
          </p:cNvSpPr>
          <p:nvPr>
            <p:ph idx="1"/>
          </p:nvPr>
        </p:nvSpPr>
        <p:spPr>
          <a:xfrm>
            <a:off x="457200" y="1268760"/>
            <a:ext cx="8229600" cy="5400600"/>
          </a:xfrm>
        </p:spPr>
        <p:txBody>
          <a:bodyPr>
            <a:normAutofit fontScale="47500" lnSpcReduction="20000"/>
          </a:bodyPr>
          <a:lstStyle/>
          <a:p>
            <a:r>
              <a:rPr lang="en-US" sz="2000" dirty="0" smtClean="0">
                <a:solidFill>
                  <a:schemeClr val="tx1"/>
                </a:solidFill>
              </a:rPr>
              <a:t>B. </a:t>
            </a:r>
            <a:r>
              <a:rPr lang="en-US" sz="2000" dirty="0" err="1" smtClean="0">
                <a:solidFill>
                  <a:schemeClr val="tx1"/>
                </a:solidFill>
              </a:rPr>
              <a:t>Astuto</a:t>
            </a:r>
            <a:r>
              <a:rPr lang="en-US" sz="2000" dirty="0" smtClean="0">
                <a:solidFill>
                  <a:schemeClr val="tx1"/>
                </a:solidFill>
              </a:rPr>
              <a:t> et al., `A Survey of Software-Defined Networking: Past, Present, and Future of Programmable Networks’ to appear in IEEE Com. Surveys &amp; Tutorial, </a:t>
            </a:r>
            <a:r>
              <a:rPr lang="en-US" sz="2000" dirty="0" smtClean="0">
                <a:solidFill>
                  <a:schemeClr val="tx1"/>
                </a:solidFill>
                <a:hlinkClick r:id="rId2"/>
              </a:rPr>
              <a:t>http://hal.inria.fr/hal-00825087</a:t>
            </a:r>
            <a:r>
              <a:rPr lang="en-US" sz="2000" dirty="0" smtClean="0">
                <a:solidFill>
                  <a:schemeClr val="tx1"/>
                </a:solidFill>
              </a:rPr>
              <a:t> </a:t>
            </a:r>
          </a:p>
          <a:p>
            <a:pPr lvl="1"/>
            <a:r>
              <a:rPr lang="en-US" dirty="0" smtClean="0">
                <a:solidFill>
                  <a:schemeClr val="tx1"/>
                </a:solidFill>
              </a:rPr>
              <a:t>History of SDN</a:t>
            </a:r>
          </a:p>
          <a:p>
            <a:pPr lvl="2"/>
            <a:r>
              <a:rPr lang="en-US" dirty="0" smtClean="0"/>
              <a:t>Open Signaling, Active Networking, DCAN, 4D, NETCONF, Ethan</a:t>
            </a:r>
            <a:endParaRPr lang="en-US" dirty="0" smtClean="0">
              <a:solidFill>
                <a:schemeClr val="tx1"/>
              </a:solidFill>
            </a:endParaRPr>
          </a:p>
          <a:p>
            <a:pPr lvl="1"/>
            <a:r>
              <a:rPr lang="en-US" dirty="0" smtClean="0">
                <a:solidFill>
                  <a:schemeClr val="tx1"/>
                </a:solidFill>
              </a:rPr>
              <a:t>Main current Architecture</a:t>
            </a:r>
          </a:p>
          <a:p>
            <a:pPr lvl="2"/>
            <a:r>
              <a:rPr lang="en-US" u="sng" dirty="0" err="1" smtClean="0"/>
              <a:t>OpenFlow</a:t>
            </a:r>
            <a:r>
              <a:rPr lang="en-US" dirty="0" smtClean="0"/>
              <a:t>, </a:t>
            </a:r>
            <a:r>
              <a:rPr lang="en-US" dirty="0" err="1" smtClean="0"/>
              <a:t>ForCES</a:t>
            </a:r>
            <a:endParaRPr lang="en-US" dirty="0" smtClean="0"/>
          </a:p>
          <a:p>
            <a:pPr lvl="1"/>
            <a:r>
              <a:rPr lang="en-US" dirty="0" smtClean="0">
                <a:solidFill>
                  <a:schemeClr val="tx1"/>
                </a:solidFill>
              </a:rPr>
              <a:t>Forwarding</a:t>
            </a:r>
            <a:endParaRPr lang="en-US" dirty="0" smtClean="0"/>
          </a:p>
          <a:p>
            <a:pPr lvl="2"/>
            <a:r>
              <a:rPr lang="en-US" dirty="0" smtClean="0"/>
              <a:t>Forwarding table</a:t>
            </a:r>
          </a:p>
          <a:p>
            <a:pPr lvl="2"/>
            <a:r>
              <a:rPr lang="en-US" dirty="0" smtClean="0"/>
              <a:t>Rules installation</a:t>
            </a:r>
          </a:p>
          <a:p>
            <a:pPr lvl="1"/>
            <a:r>
              <a:rPr lang="en-US" dirty="0" smtClean="0"/>
              <a:t>Controllers (see table III)</a:t>
            </a:r>
          </a:p>
          <a:p>
            <a:pPr lvl="2"/>
            <a:r>
              <a:rPr lang="en-US" dirty="0" smtClean="0">
                <a:solidFill>
                  <a:schemeClr val="tx1"/>
                </a:solidFill>
              </a:rPr>
              <a:t>Centralized </a:t>
            </a:r>
            <a:r>
              <a:rPr lang="en-US" dirty="0" err="1" smtClean="0">
                <a:solidFill>
                  <a:schemeClr val="tx1"/>
                </a:solidFill>
              </a:rPr>
              <a:t>vs</a:t>
            </a:r>
            <a:r>
              <a:rPr lang="en-US" dirty="0" smtClean="0">
                <a:solidFill>
                  <a:schemeClr val="tx1"/>
                </a:solidFill>
              </a:rPr>
              <a:t> distributed</a:t>
            </a:r>
          </a:p>
          <a:p>
            <a:pPr lvl="2"/>
            <a:r>
              <a:rPr lang="en-US" dirty="0" smtClean="0"/>
              <a:t>Multi level (e.g., region, proxies…)</a:t>
            </a:r>
          </a:p>
          <a:p>
            <a:pPr lvl="2"/>
            <a:r>
              <a:rPr lang="en-US" dirty="0" smtClean="0">
                <a:solidFill>
                  <a:schemeClr val="tx1"/>
                </a:solidFill>
              </a:rPr>
              <a:t>Granularity and reactivity </a:t>
            </a:r>
            <a:r>
              <a:rPr lang="en-US" dirty="0" err="1" smtClean="0">
                <a:solidFill>
                  <a:schemeClr val="tx1"/>
                </a:solidFill>
              </a:rPr>
              <a:t>vs</a:t>
            </a:r>
            <a:r>
              <a:rPr lang="en-US" dirty="0" smtClean="0">
                <a:solidFill>
                  <a:schemeClr val="tx1"/>
                </a:solidFill>
              </a:rPr>
              <a:t> proactivity</a:t>
            </a:r>
          </a:p>
          <a:p>
            <a:pPr lvl="2"/>
            <a:r>
              <a:rPr lang="en-US" dirty="0" smtClean="0"/>
              <a:t>Code verification and debugging</a:t>
            </a:r>
            <a:endParaRPr lang="en-US" dirty="0" smtClean="0">
              <a:solidFill>
                <a:schemeClr val="tx1"/>
              </a:solidFill>
            </a:endParaRPr>
          </a:p>
          <a:p>
            <a:pPr lvl="1"/>
            <a:r>
              <a:rPr lang="en-US" dirty="0" smtClean="0"/>
              <a:t>API</a:t>
            </a:r>
          </a:p>
          <a:p>
            <a:pPr lvl="2"/>
            <a:r>
              <a:rPr lang="en-US" dirty="0" smtClean="0">
                <a:solidFill>
                  <a:schemeClr val="tx1"/>
                </a:solidFill>
              </a:rPr>
              <a:t>Southbound communication</a:t>
            </a:r>
          </a:p>
          <a:p>
            <a:pPr lvl="2"/>
            <a:r>
              <a:rPr lang="en-US" dirty="0" smtClean="0">
                <a:solidFill>
                  <a:schemeClr val="tx1"/>
                </a:solidFill>
              </a:rPr>
              <a:t>Northbound communication</a:t>
            </a:r>
          </a:p>
          <a:p>
            <a:pPr lvl="1"/>
            <a:r>
              <a:rPr lang="en-US" dirty="0" smtClean="0"/>
              <a:t>SDN Development Tools (emulation </a:t>
            </a:r>
            <a:r>
              <a:rPr lang="en-US" dirty="0" err="1" smtClean="0"/>
              <a:t>vs</a:t>
            </a:r>
            <a:r>
              <a:rPr lang="en-US" dirty="0" smtClean="0"/>
              <a:t> simulations </a:t>
            </a:r>
            <a:r>
              <a:rPr lang="en-US" dirty="0" err="1" smtClean="0"/>
              <a:t>vs</a:t>
            </a:r>
            <a:r>
              <a:rPr lang="en-US" dirty="0" smtClean="0"/>
              <a:t> software switches (see table I) </a:t>
            </a:r>
            <a:r>
              <a:rPr lang="en-US" dirty="0" err="1" smtClean="0"/>
              <a:t>vs</a:t>
            </a:r>
            <a:r>
              <a:rPr lang="en-US" dirty="0" smtClean="0"/>
              <a:t> hardware switches (see table II))</a:t>
            </a:r>
            <a:endParaRPr lang="en-US" dirty="0" smtClean="0">
              <a:solidFill>
                <a:schemeClr val="tx1"/>
              </a:solidFill>
            </a:endParaRPr>
          </a:p>
          <a:p>
            <a:pPr lvl="1"/>
            <a:r>
              <a:rPr lang="en-US" dirty="0" smtClean="0">
                <a:solidFill>
                  <a:schemeClr val="tx1"/>
                </a:solidFill>
              </a:rPr>
              <a:t>SDN Applications</a:t>
            </a:r>
          </a:p>
          <a:p>
            <a:pPr lvl="2"/>
            <a:r>
              <a:rPr lang="en-US" dirty="0" smtClean="0">
                <a:solidFill>
                  <a:schemeClr val="tx1"/>
                </a:solidFill>
              </a:rPr>
              <a:t>Enterprise Networks, Data Centers, Infrastructure-based Wireless Access Networks, Optical Networks, Home &amp; Small Business)</a:t>
            </a:r>
            <a:endParaRPr lang="en-US" dirty="0" smtClean="0"/>
          </a:p>
          <a:p>
            <a:pPr lvl="1"/>
            <a:r>
              <a:rPr lang="en-US" dirty="0" smtClean="0"/>
              <a:t>Research Challenges</a:t>
            </a:r>
          </a:p>
          <a:p>
            <a:pPr lvl="2"/>
            <a:r>
              <a:rPr lang="en-US" dirty="0" smtClean="0"/>
              <a:t>Controller &amp; switch design, </a:t>
            </a:r>
            <a:r>
              <a:rPr lang="en-US" dirty="0" smtClean="0">
                <a:solidFill>
                  <a:schemeClr val="tx1"/>
                </a:solidFill>
              </a:rPr>
              <a:t>Internetworking/heterogeneous networks, </a:t>
            </a:r>
            <a:r>
              <a:rPr lang="en-US" dirty="0" smtClean="0">
                <a:solidFill>
                  <a:schemeClr val="tx1"/>
                </a:solidFill>
              </a:rPr>
              <a:t>ICN</a:t>
            </a:r>
          </a:p>
          <a:p>
            <a:pPr marL="914400" lvl="2" indent="0">
              <a:buNone/>
            </a:pPr>
            <a:endParaRPr lang="en-US" dirty="0" smtClean="0"/>
          </a:p>
          <a:p>
            <a:pPr marL="114300" indent="0">
              <a:buNone/>
            </a:pPr>
            <a:r>
              <a:rPr lang="en-US" dirty="0" smtClean="0">
                <a:solidFill>
                  <a:schemeClr val="tx1"/>
                </a:solidFill>
              </a:rPr>
              <a:t>+ </a:t>
            </a:r>
            <a:r>
              <a:rPr lang="en-US" dirty="0" err="1" smtClean="0">
                <a:solidFill>
                  <a:schemeClr val="tx1"/>
                </a:solidFill>
              </a:rPr>
              <a:t>état</a:t>
            </a:r>
            <a:r>
              <a:rPr lang="en-US" dirty="0" smtClean="0">
                <a:solidFill>
                  <a:schemeClr val="tx1"/>
                </a:solidFill>
              </a:rPr>
              <a:t> de </a:t>
            </a:r>
            <a:r>
              <a:rPr lang="en-US" dirty="0" err="1" smtClean="0">
                <a:solidFill>
                  <a:schemeClr val="tx1"/>
                </a:solidFill>
              </a:rPr>
              <a:t>l’art</a:t>
            </a:r>
            <a:r>
              <a:rPr lang="en-US" dirty="0" smtClean="0">
                <a:solidFill>
                  <a:schemeClr val="tx1"/>
                </a:solidFill>
              </a:rPr>
              <a:t> – </a:t>
            </a:r>
            <a:r>
              <a:rPr lang="en-US" dirty="0" err="1" smtClean="0">
                <a:solidFill>
                  <a:schemeClr val="tx1"/>
                </a:solidFill>
              </a:rPr>
              <a:t>programmation</a:t>
            </a:r>
            <a:r>
              <a:rPr lang="en-US" dirty="0" smtClean="0">
                <a:solidFill>
                  <a:schemeClr val="tx1"/>
                </a:solidFill>
              </a:rPr>
              <a:t> du </a:t>
            </a:r>
            <a:r>
              <a:rPr lang="en-US" dirty="0" err="1" smtClean="0">
                <a:solidFill>
                  <a:schemeClr val="tx1"/>
                </a:solidFill>
              </a:rPr>
              <a:t>réseau</a:t>
            </a:r>
            <a:r>
              <a:rPr lang="en-US" dirty="0" smtClean="0">
                <a:solidFill>
                  <a:schemeClr val="tx1"/>
                </a:solidFill>
              </a:rPr>
              <a:t> (Frenetic, One Big Switch) - Damien</a:t>
            </a:r>
          </a:p>
          <a:p>
            <a:pPr marL="114300" indent="0">
              <a:buNone/>
            </a:pPr>
            <a:r>
              <a:rPr lang="en-US" dirty="0" smtClean="0">
                <a:solidFill>
                  <a:schemeClr val="tx1"/>
                </a:solidFill>
              </a:rPr>
              <a:t>+ </a:t>
            </a:r>
            <a:r>
              <a:rPr lang="en-US" dirty="0" err="1" smtClean="0">
                <a:solidFill>
                  <a:schemeClr val="tx1"/>
                </a:solidFill>
              </a:rPr>
              <a:t>état</a:t>
            </a:r>
            <a:r>
              <a:rPr lang="en-US" dirty="0" smtClean="0">
                <a:solidFill>
                  <a:schemeClr val="tx1"/>
                </a:solidFill>
              </a:rPr>
              <a:t> de </a:t>
            </a:r>
            <a:r>
              <a:rPr lang="en-US" dirty="0" err="1" smtClean="0">
                <a:solidFill>
                  <a:schemeClr val="tx1"/>
                </a:solidFill>
              </a:rPr>
              <a:t>l’art</a:t>
            </a:r>
            <a:r>
              <a:rPr lang="en-US" dirty="0" smtClean="0">
                <a:solidFill>
                  <a:schemeClr val="tx1"/>
                </a:solidFill>
              </a:rPr>
              <a:t> </a:t>
            </a:r>
            <a:r>
              <a:rPr lang="en-US" dirty="0" err="1" smtClean="0">
                <a:solidFill>
                  <a:schemeClr val="tx1"/>
                </a:solidFill>
              </a:rPr>
              <a:t>controleurs</a:t>
            </a:r>
            <a:r>
              <a:rPr lang="en-US" dirty="0" smtClean="0">
                <a:solidFill>
                  <a:schemeClr val="tx1"/>
                </a:solidFill>
              </a:rPr>
              <a:t> </a:t>
            </a:r>
            <a:r>
              <a:rPr lang="en-US" dirty="0" err="1" smtClean="0">
                <a:solidFill>
                  <a:schemeClr val="tx1"/>
                </a:solidFill>
              </a:rPr>
              <a:t>distribués</a:t>
            </a:r>
            <a:r>
              <a:rPr lang="en-US" dirty="0" smtClean="0">
                <a:solidFill>
                  <a:schemeClr val="tx1"/>
                </a:solidFill>
              </a:rPr>
              <a:t> - Mathieu</a:t>
            </a:r>
          </a:p>
          <a:p>
            <a:pPr marL="114300" indent="0">
              <a:buNone/>
            </a:pPr>
            <a:r>
              <a:rPr lang="en-US" dirty="0" smtClean="0">
                <a:solidFill>
                  <a:schemeClr val="tx1"/>
                </a:solidFill>
              </a:rPr>
              <a:t>+ virtual </a:t>
            </a:r>
            <a:r>
              <a:rPr lang="en-US" dirty="0" err="1" smtClean="0">
                <a:solidFill>
                  <a:schemeClr val="tx1"/>
                </a:solidFill>
              </a:rPr>
              <a:t>switchs</a:t>
            </a:r>
            <a:r>
              <a:rPr lang="en-US" dirty="0" smtClean="0">
                <a:solidFill>
                  <a:schemeClr val="tx1"/>
                </a:solidFill>
              </a:rPr>
              <a:t> + 6WIND (1 page) - Bruno</a:t>
            </a:r>
          </a:p>
          <a:p>
            <a:pPr marL="114300" indent="0">
              <a:buNone/>
            </a:pPr>
            <a:endParaRPr lang="en-US" dirty="0">
              <a:solidFill>
                <a:schemeClr val="tx1"/>
              </a:solidFill>
            </a:endParaRPr>
          </a:p>
          <a:p>
            <a:pPr marL="114300" indent="0">
              <a:buNone/>
            </a:pPr>
            <a:r>
              <a:rPr lang="en-US" dirty="0" smtClean="0">
                <a:solidFill>
                  <a:schemeClr val="tx1"/>
                </a:solidFill>
              </a:rPr>
              <a:t>+ 1 page </a:t>
            </a:r>
            <a:r>
              <a:rPr lang="en-US" dirty="0" err="1" smtClean="0">
                <a:solidFill>
                  <a:schemeClr val="tx1"/>
                </a:solidFill>
              </a:rPr>
              <a:t>sur</a:t>
            </a:r>
            <a:r>
              <a:rPr lang="en-US" dirty="0" smtClean="0">
                <a:solidFill>
                  <a:schemeClr val="tx1"/>
                </a:solidFill>
              </a:rPr>
              <a:t> </a:t>
            </a:r>
            <a:r>
              <a:rPr lang="en-US" dirty="0" err="1" smtClean="0">
                <a:solidFill>
                  <a:schemeClr val="tx1"/>
                </a:solidFill>
              </a:rPr>
              <a:t>l’environnement</a:t>
            </a:r>
            <a:r>
              <a:rPr lang="en-US" dirty="0" smtClean="0">
                <a:solidFill>
                  <a:schemeClr val="tx1"/>
                </a:solidFill>
              </a:rPr>
              <a:t> </a:t>
            </a:r>
            <a:r>
              <a:rPr lang="en-US" dirty="0" err="1" smtClean="0">
                <a:solidFill>
                  <a:schemeClr val="tx1"/>
                </a:solidFill>
              </a:rPr>
              <a:t>industriel</a:t>
            </a:r>
            <a:r>
              <a:rPr lang="en-US" dirty="0" smtClean="0">
                <a:solidFill>
                  <a:schemeClr val="tx1"/>
                </a:solidFill>
              </a:rPr>
              <a:t> (</a:t>
            </a:r>
            <a:r>
              <a:rPr lang="en-US" dirty="0" err="1" smtClean="0">
                <a:solidFill>
                  <a:schemeClr val="tx1"/>
                </a:solidFill>
              </a:rPr>
              <a:t>Midokura</a:t>
            </a:r>
            <a:r>
              <a:rPr lang="en-US" dirty="0" smtClean="0">
                <a:solidFill>
                  <a:schemeClr val="tx1"/>
                </a:solidFill>
              </a:rPr>
              <a:t>, </a:t>
            </a:r>
            <a:r>
              <a:rPr lang="en-US" dirty="0" err="1" smtClean="0">
                <a:solidFill>
                  <a:schemeClr val="tx1"/>
                </a:solidFill>
              </a:rPr>
              <a:t>Nuage</a:t>
            </a:r>
            <a:r>
              <a:rPr lang="en-US" dirty="0" smtClean="0">
                <a:solidFill>
                  <a:schemeClr val="tx1"/>
                </a:solidFill>
              </a:rPr>
              <a:t>, Big Switch, </a:t>
            </a:r>
            <a:r>
              <a:rPr lang="en-US" dirty="0" err="1" smtClean="0">
                <a:solidFill>
                  <a:schemeClr val="tx1"/>
                </a:solidFill>
              </a:rPr>
              <a:t>OpenDaylight</a:t>
            </a:r>
            <a:r>
              <a:rPr lang="en-US" dirty="0" smtClean="0">
                <a:solidFill>
                  <a:schemeClr val="tx1"/>
                </a:solidFill>
              </a:rPr>
              <a:t>, </a:t>
            </a:r>
            <a:r>
              <a:rPr lang="en-US" dirty="0" err="1" smtClean="0">
                <a:solidFill>
                  <a:schemeClr val="tx1"/>
                </a:solidFill>
              </a:rPr>
              <a:t>VMWare</a:t>
            </a:r>
            <a:r>
              <a:rPr lang="en-US" dirty="0" smtClean="0">
                <a:solidFill>
                  <a:schemeClr val="tx1"/>
                </a:solidFill>
              </a:rPr>
              <a:t> NX, Contrail, NEC) – 6WIND + TCS</a:t>
            </a:r>
          </a:p>
          <a:p>
            <a:pPr marL="114300" indent="0">
              <a:buNone/>
            </a:pPr>
            <a:r>
              <a:rPr lang="en-US" dirty="0" err="1" smtClean="0">
                <a:solidFill>
                  <a:schemeClr val="tx1"/>
                </a:solidFill>
              </a:rPr>
              <a:t>Positionnement</a:t>
            </a:r>
            <a:r>
              <a:rPr lang="en-US" dirty="0" smtClean="0">
                <a:solidFill>
                  <a:schemeClr val="tx1"/>
                </a:solidFill>
              </a:rPr>
              <a:t> par rapport à Optical SDN (</a:t>
            </a:r>
            <a:r>
              <a:rPr lang="en-US" dirty="0" err="1" smtClean="0">
                <a:solidFill>
                  <a:schemeClr val="tx1"/>
                </a:solidFill>
              </a:rPr>
              <a:t>Cian</a:t>
            </a:r>
            <a:r>
              <a:rPr lang="en-US" dirty="0" smtClean="0">
                <a:solidFill>
                  <a:schemeClr val="tx1"/>
                </a:solidFill>
              </a:rPr>
              <a:t>, ADVA…)</a:t>
            </a:r>
          </a:p>
          <a:p>
            <a:pPr marL="114300" indent="0">
              <a:buNone/>
            </a:pPr>
            <a:endParaRPr lang="en-US" dirty="0">
              <a:solidFill>
                <a:schemeClr val="tx1"/>
              </a:solidFill>
            </a:endParaRPr>
          </a:p>
          <a:p>
            <a:pPr marL="114300" indent="0">
              <a:buNone/>
            </a:pPr>
            <a:r>
              <a:rPr lang="en-US" dirty="0" smtClean="0">
                <a:solidFill>
                  <a:schemeClr val="tx1"/>
                </a:solidFill>
              </a:rPr>
              <a:t>Deadline: fin </a:t>
            </a:r>
            <a:r>
              <a:rPr lang="en-US" dirty="0" err="1" smtClean="0">
                <a:solidFill>
                  <a:schemeClr val="tx1"/>
                </a:solidFill>
              </a:rPr>
              <a:t>avril</a:t>
            </a:r>
            <a:endParaRPr lang="en-US" dirty="0" smtClean="0">
              <a:solidFill>
                <a:schemeClr val="tx1"/>
              </a:solidFill>
            </a:endParaRPr>
          </a:p>
        </p:txBody>
      </p:sp>
      <p:sp>
        <p:nvSpPr>
          <p:cNvPr id="4" name="Espace réservé du pied de page 3"/>
          <p:cNvSpPr>
            <a:spLocks noGrp="1"/>
          </p:cNvSpPr>
          <p:nvPr>
            <p:ph type="ftr" sz="quarter" idx="4294967295"/>
          </p:nvPr>
        </p:nvSpPr>
        <p:spPr>
          <a:xfrm>
            <a:off x="3124200" y="6520259"/>
            <a:ext cx="2895600" cy="365125"/>
          </a:xfrm>
          <a:prstGeom prst="rect">
            <a:avLst/>
          </a:prstGeom>
        </p:spPr>
        <p:txBody>
          <a:bodyPr/>
          <a:lstStyle/>
          <a:p>
            <a:r>
              <a:rPr lang="fr-BE" dirty="0" smtClean="0"/>
              <a:t>Template</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5</a:t>
            </a:fld>
            <a:endParaRPr lang="fr-BE"/>
          </a:p>
        </p:txBody>
      </p:sp>
    </p:spTree>
    <p:extLst>
      <p:ext uri="{BB962C8B-B14F-4D97-AF65-F5344CB8AC3E}">
        <p14:creationId xmlns:p14="http://schemas.microsoft.com/office/powerpoint/2010/main" val="1919797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en-US" dirty="0"/>
              <a:t>M2: Business and cases description</a:t>
            </a:r>
            <a:endParaRPr lang="fr-FR" dirty="0"/>
          </a:p>
        </p:txBody>
      </p:sp>
      <p:sp>
        <p:nvSpPr>
          <p:cNvPr id="6" name="Espace réservé du contenu 5"/>
          <p:cNvSpPr>
            <a:spLocks noGrp="1"/>
          </p:cNvSpPr>
          <p:nvPr>
            <p:ph idx="1"/>
          </p:nvPr>
        </p:nvSpPr>
        <p:spPr/>
        <p:txBody>
          <a:bodyPr>
            <a:normAutofit fontScale="70000" lnSpcReduction="20000"/>
          </a:bodyPr>
          <a:lstStyle/>
          <a:p>
            <a:r>
              <a:rPr lang="fr-FR" dirty="0" smtClean="0"/>
              <a:t>Applications</a:t>
            </a:r>
          </a:p>
          <a:p>
            <a:pPr lvl="1"/>
            <a:r>
              <a:rPr lang="fr-FR" dirty="0" err="1" smtClean="0"/>
              <a:t>VoD</a:t>
            </a:r>
            <a:r>
              <a:rPr lang="fr-FR" dirty="0" smtClean="0"/>
              <a:t> (~CDN), potentiellement streaming (autres applications: partage de données médicales)</a:t>
            </a:r>
          </a:p>
          <a:p>
            <a:pPr lvl="2"/>
            <a:r>
              <a:rPr lang="fr-FR" dirty="0" smtClean="0"/>
              <a:t>Maximiser la satisfaction du plus grand nombre de clients pour un ensemble de ressources données</a:t>
            </a:r>
          </a:p>
          <a:p>
            <a:pPr lvl="2"/>
            <a:r>
              <a:rPr lang="fr-FR" dirty="0"/>
              <a:t>Donner à l’opérateur la capacité d’allouer des ressources supplémentaires</a:t>
            </a:r>
          </a:p>
          <a:p>
            <a:pPr lvl="2"/>
            <a:endParaRPr lang="fr-FR" dirty="0" smtClean="0"/>
          </a:p>
          <a:p>
            <a:r>
              <a:rPr lang="fr-FR" dirty="0" err="1" smtClean="0"/>
              <a:t>Deployments</a:t>
            </a:r>
            <a:endParaRPr lang="fr-FR" dirty="0" smtClean="0"/>
          </a:p>
          <a:p>
            <a:pPr lvl="1"/>
            <a:r>
              <a:rPr lang="fr-FR" dirty="0" smtClean="0"/>
              <a:t>Opérateur avec quelques gros DC et une multitude de micro POP: multi-</a:t>
            </a:r>
            <a:r>
              <a:rPr lang="fr-FR" dirty="0" err="1" smtClean="0"/>
              <a:t>level</a:t>
            </a:r>
            <a:r>
              <a:rPr lang="fr-FR" dirty="0" smtClean="0"/>
              <a:t> DC</a:t>
            </a:r>
          </a:p>
          <a:p>
            <a:pPr lvl="1"/>
            <a:r>
              <a:rPr lang="fr-FR" dirty="0"/>
              <a:t>~5G </a:t>
            </a:r>
            <a:r>
              <a:rPr lang="fr-FR" dirty="0" smtClean="0"/>
              <a:t>networks</a:t>
            </a:r>
            <a:endParaRPr lang="fr-FR" dirty="0" smtClean="0"/>
          </a:p>
          <a:p>
            <a:r>
              <a:rPr lang="fr-FR" dirty="0" smtClean="0"/>
              <a:t>Services</a:t>
            </a:r>
          </a:p>
          <a:p>
            <a:pPr lvl="1"/>
            <a:r>
              <a:rPr lang="fr-FR" dirty="0" smtClean="0"/>
              <a:t>Transcodage</a:t>
            </a:r>
          </a:p>
          <a:p>
            <a:pPr lvl="1"/>
            <a:r>
              <a:rPr lang="fr-FR" dirty="0" err="1" smtClean="0"/>
              <a:t>Pay</a:t>
            </a:r>
            <a:r>
              <a:rPr lang="fr-FR" dirty="0" smtClean="0"/>
              <a:t> per </a:t>
            </a:r>
            <a:r>
              <a:rPr lang="fr-FR" dirty="0" err="1" smtClean="0"/>
              <a:t>view</a:t>
            </a:r>
            <a:endParaRPr lang="fr-FR" dirty="0" smtClean="0"/>
          </a:p>
          <a:p>
            <a:pPr lvl="1"/>
            <a:r>
              <a:rPr lang="fr-FR" dirty="0" smtClean="0"/>
              <a:t>User classes (</a:t>
            </a:r>
            <a:r>
              <a:rPr lang="fr-FR" dirty="0" err="1" smtClean="0"/>
              <a:t>critical</a:t>
            </a:r>
            <a:r>
              <a:rPr lang="fr-FR" dirty="0" smtClean="0"/>
              <a:t>, premium , BE…)</a:t>
            </a:r>
          </a:p>
          <a:p>
            <a:pPr lvl="1"/>
            <a:endParaRPr lang="fr-FR" dirty="0" smtClean="0"/>
          </a:p>
          <a:p>
            <a:r>
              <a:rPr lang="fr-FR" dirty="0" err="1" smtClean="0"/>
              <a:t>Requirements</a:t>
            </a:r>
            <a:endParaRPr lang="fr-FR" dirty="0" smtClean="0"/>
          </a:p>
          <a:p>
            <a:pPr lvl="1"/>
            <a:r>
              <a:rPr lang="fr-FR" dirty="0" smtClean="0"/>
              <a:t>Délai de bout en bout (RTT)</a:t>
            </a:r>
          </a:p>
          <a:p>
            <a:pPr lvl="1"/>
            <a:r>
              <a:rPr lang="fr-FR" dirty="0" smtClean="0"/>
              <a:t>Gigue</a:t>
            </a:r>
          </a:p>
          <a:p>
            <a:pPr lvl="1"/>
            <a:r>
              <a:rPr lang="fr-FR" dirty="0" smtClean="0"/>
              <a:t>PER</a:t>
            </a:r>
          </a:p>
          <a:p>
            <a:pPr lvl="1"/>
            <a:r>
              <a:rPr lang="fr-FR" dirty="0" err="1" smtClean="0"/>
              <a:t>Dispo</a:t>
            </a:r>
            <a:endParaRPr lang="fr-FR" dirty="0" smtClean="0"/>
          </a:p>
          <a:p>
            <a:pPr lvl="1"/>
            <a:r>
              <a:rPr lang="fr-FR" dirty="0" smtClean="0"/>
              <a:t>Network Management (API </a:t>
            </a:r>
            <a:r>
              <a:rPr lang="fr-FR" dirty="0" err="1" smtClean="0"/>
              <a:t>NaaS</a:t>
            </a:r>
            <a:r>
              <a:rPr lang="fr-FR" dirty="0" smtClean="0"/>
              <a:t>)</a:t>
            </a:r>
          </a:p>
          <a:p>
            <a:pPr lvl="1"/>
            <a:endParaRPr lang="fr-FR" dirty="0" smtClean="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6</a:t>
            </a:fld>
            <a:endParaRPr lang="fr-BE"/>
          </a:p>
        </p:txBody>
      </p:sp>
    </p:spTree>
    <p:extLst>
      <p:ext uri="{BB962C8B-B14F-4D97-AF65-F5344CB8AC3E}">
        <p14:creationId xmlns:p14="http://schemas.microsoft.com/office/powerpoint/2010/main" val="3172895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Description of </a:t>
            </a:r>
            <a:r>
              <a:rPr lang="fr-FR" dirty="0" err="1" smtClean="0"/>
              <a:t>work</a:t>
            </a:r>
            <a:endParaRPr lang="fr-FR" dirty="0"/>
          </a:p>
        </p:txBody>
      </p:sp>
      <p:sp>
        <p:nvSpPr>
          <p:cNvPr id="6" name="Espace réservé du contenu 5"/>
          <p:cNvSpPr>
            <a:spLocks noGrp="1"/>
          </p:cNvSpPr>
          <p:nvPr>
            <p:ph idx="1"/>
          </p:nvPr>
        </p:nvSpPr>
        <p:spPr/>
        <p:txBody>
          <a:bodyPr>
            <a:normAutofit/>
          </a:bodyPr>
          <a:lstStyle/>
          <a:p>
            <a:r>
              <a:rPr lang="en-US" sz="1800" dirty="0"/>
              <a:t>DISCO approach &amp; progress. </a:t>
            </a:r>
            <a:r>
              <a:rPr lang="en-US" sz="1800" b="0" dirty="0"/>
              <a:t>DISCO will foster its use case around </a:t>
            </a:r>
            <a:r>
              <a:rPr lang="en-US" sz="1800" b="0" u="sng" dirty="0"/>
              <a:t>critical applications (for resilience, differentiated flow managements, etc.) and content delivery</a:t>
            </a:r>
            <a:r>
              <a:rPr lang="en-US" sz="1800" b="0" dirty="0"/>
              <a:t>. In particular, DISCO will propose </a:t>
            </a:r>
            <a:r>
              <a:rPr lang="en-US" sz="1800" b="0" u="sng" dirty="0"/>
              <a:t>a </a:t>
            </a:r>
            <a:r>
              <a:rPr lang="en-US" sz="1800" b="0" u="sng" dirty="0" err="1"/>
              <a:t>NaaS</a:t>
            </a:r>
            <a:r>
              <a:rPr lang="en-US" sz="1800" b="0" u="sng" dirty="0"/>
              <a:t> API to enable content distribution application </a:t>
            </a:r>
            <a:r>
              <a:rPr lang="en-US" sz="1800" b="0" dirty="0"/>
              <a:t>to determine the resources that are available in the network and to exploit them, for instance requesting caches at specific locations. These functionalities will lay on the DISCO SDN control plane and on the DISCO optimization methods of the data plane. </a:t>
            </a:r>
            <a:r>
              <a:rPr lang="en-US" sz="1800" b="0" dirty="0" smtClean="0"/>
              <a:t>(page 12)</a:t>
            </a:r>
          </a:p>
          <a:p>
            <a:endParaRPr lang="fr-FR" sz="1800" b="0" dirty="0"/>
          </a:p>
          <a:p>
            <a:r>
              <a:rPr lang="en-US" sz="1800" dirty="0"/>
              <a:t>Task 1.2 Use case applications and system requirements (TCS, all) </a:t>
            </a:r>
            <a:r>
              <a:rPr lang="en-US" sz="1800" b="0" dirty="0" smtClean="0"/>
              <a:t>This </a:t>
            </a:r>
            <a:r>
              <a:rPr lang="en-US" sz="1800" b="0" dirty="0"/>
              <a:t>task will study in details the main use case on </a:t>
            </a:r>
            <a:r>
              <a:rPr lang="en-US" sz="1800" b="0" u="sng" dirty="0"/>
              <a:t>a distributed Cloud infrastructure for resilient and secured services</a:t>
            </a:r>
            <a:r>
              <a:rPr lang="en-US" sz="1800" b="0" dirty="0"/>
              <a:t>. </a:t>
            </a:r>
            <a:r>
              <a:rPr lang="en-US" sz="1800" b="0" dirty="0" smtClean="0"/>
              <a:t>(page 19)</a:t>
            </a:r>
            <a:endParaRPr lang="fr-FR" sz="1800" dirty="0"/>
          </a:p>
        </p:txBody>
      </p:sp>
      <p:sp>
        <p:nvSpPr>
          <p:cNvPr id="4" name="Espace réservé du numéro de diapositive 3"/>
          <p:cNvSpPr>
            <a:spLocks noGrp="1"/>
          </p:cNvSpPr>
          <p:nvPr>
            <p:ph type="sldNum" sz="quarter" idx="12"/>
          </p:nvPr>
        </p:nvSpPr>
        <p:spPr/>
        <p:txBody>
          <a:bodyPr/>
          <a:lstStyle/>
          <a:p>
            <a:fld id="{081A3AF2-C939-4673-B143-4B1C95FF0FE9}" type="slidenum">
              <a:rPr lang="en-US" noProof="0" smtClean="0"/>
              <a:pPr/>
              <a:t>7</a:t>
            </a:fld>
            <a:endParaRPr lang="en-US" noProof="0"/>
          </a:p>
        </p:txBody>
      </p:sp>
    </p:spTree>
    <p:extLst>
      <p:ext uri="{BB962C8B-B14F-4D97-AF65-F5344CB8AC3E}">
        <p14:creationId xmlns:p14="http://schemas.microsoft.com/office/powerpoint/2010/main" val="43716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High-</a:t>
            </a:r>
            <a:r>
              <a:rPr lang="fr-FR" dirty="0" err="1" smtClean="0"/>
              <a:t>level</a:t>
            </a:r>
            <a:r>
              <a:rPr lang="fr-FR" dirty="0" smtClean="0"/>
              <a:t> service description</a:t>
            </a:r>
            <a:endParaRPr lang="fr-FR" dirty="0"/>
          </a:p>
        </p:txBody>
      </p:sp>
      <p:sp>
        <p:nvSpPr>
          <p:cNvPr id="3" name="Espace réservé du contenu 2"/>
          <p:cNvSpPr>
            <a:spLocks noGrp="1"/>
          </p:cNvSpPr>
          <p:nvPr>
            <p:ph idx="1"/>
          </p:nvPr>
        </p:nvSpPr>
        <p:spPr/>
        <p:txBody>
          <a:bodyPr/>
          <a:lstStyle/>
          <a:p>
            <a:r>
              <a:rPr lang="fr-FR" dirty="0" smtClean="0"/>
              <a:t>Objective: </a:t>
            </a:r>
          </a:p>
          <a:p>
            <a:pPr lvl="1"/>
            <a:r>
              <a:rPr lang="fr-FR" dirty="0" err="1" smtClean="0"/>
              <a:t>provide</a:t>
            </a:r>
            <a:r>
              <a:rPr lang="fr-FR" dirty="0" smtClean="0"/>
              <a:t> a </a:t>
            </a:r>
            <a:r>
              <a:rPr lang="fr-FR" dirty="0" err="1" smtClean="0"/>
              <a:t>NaaS</a:t>
            </a:r>
            <a:r>
              <a:rPr lang="fr-FR" dirty="0" smtClean="0"/>
              <a:t> API </a:t>
            </a:r>
            <a:r>
              <a:rPr lang="fr-FR" dirty="0" err="1" smtClean="0"/>
              <a:t>that</a:t>
            </a:r>
            <a:r>
              <a:rPr lang="fr-FR" dirty="0" smtClean="0"/>
              <a:t> </a:t>
            </a:r>
            <a:r>
              <a:rPr lang="fr-FR" dirty="0" err="1" smtClean="0"/>
              <a:t>enables</a:t>
            </a:r>
            <a:r>
              <a:rPr lang="fr-FR" dirty="0" smtClean="0"/>
              <a:t> to support:</a:t>
            </a:r>
            <a:endParaRPr lang="fr-FR"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8</a:t>
            </a:fld>
            <a:endParaRPr lang="fr-BE"/>
          </a:p>
        </p:txBody>
      </p:sp>
      <p:sp>
        <p:nvSpPr>
          <p:cNvPr id="6" name="Rectangle à coins arrondis 5"/>
          <p:cNvSpPr/>
          <p:nvPr/>
        </p:nvSpPr>
        <p:spPr>
          <a:xfrm>
            <a:off x="3203848" y="2420888"/>
            <a:ext cx="2448272"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err="1" smtClean="0"/>
              <a:t>Video</a:t>
            </a:r>
            <a:r>
              <a:rPr lang="fr-FR" sz="2800" dirty="0" smtClean="0"/>
              <a:t> </a:t>
            </a:r>
            <a:r>
              <a:rPr lang="fr-FR" sz="2800" dirty="0" err="1" smtClean="0"/>
              <a:t>hosting</a:t>
            </a:r>
            <a:r>
              <a:rPr lang="fr-FR" sz="2800" dirty="0" smtClean="0"/>
              <a:t> service </a:t>
            </a:r>
          </a:p>
          <a:p>
            <a:pPr algn="ctr"/>
            <a:r>
              <a:rPr lang="fr-FR" sz="2800" dirty="0" smtClean="0"/>
              <a:t>(</a:t>
            </a:r>
            <a:r>
              <a:rPr lang="fr-FR" sz="2800" dirty="0" err="1" smtClean="0"/>
              <a:t>e.g</a:t>
            </a:r>
            <a:r>
              <a:rPr lang="fr-FR" sz="2800" dirty="0" smtClean="0"/>
              <a:t>. </a:t>
            </a:r>
            <a:r>
              <a:rPr lang="fr-FR" sz="2800" dirty="0" err="1" smtClean="0"/>
              <a:t>Youtube</a:t>
            </a:r>
            <a:r>
              <a:rPr lang="fr-FR" sz="2800" dirty="0" smtClean="0"/>
              <a:t>)</a:t>
            </a:r>
            <a:endParaRPr lang="fr-FR" sz="2800" dirty="0"/>
          </a:p>
        </p:txBody>
      </p:sp>
      <p:sp>
        <p:nvSpPr>
          <p:cNvPr id="7" name="Émoticône 6"/>
          <p:cNvSpPr/>
          <p:nvPr/>
        </p:nvSpPr>
        <p:spPr>
          <a:xfrm>
            <a:off x="971600" y="3068960"/>
            <a:ext cx="1008112" cy="936104"/>
          </a:xfrm>
          <a:prstGeom prst="smileyFac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cxnSp>
        <p:nvCxnSpPr>
          <p:cNvPr id="9" name="Connecteur droit avec flèche 8"/>
          <p:cNvCxnSpPr/>
          <p:nvPr/>
        </p:nvCxnSpPr>
        <p:spPr>
          <a:xfrm>
            <a:off x="2195736" y="3537012"/>
            <a:ext cx="648072" cy="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0" name="Émoticône 9"/>
          <p:cNvSpPr/>
          <p:nvPr/>
        </p:nvSpPr>
        <p:spPr>
          <a:xfrm>
            <a:off x="6804248" y="3068960"/>
            <a:ext cx="1008112" cy="936104"/>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cxnSp>
        <p:nvCxnSpPr>
          <p:cNvPr id="11" name="Connecteur droit avec flèche 10"/>
          <p:cNvCxnSpPr/>
          <p:nvPr/>
        </p:nvCxnSpPr>
        <p:spPr>
          <a:xfrm>
            <a:off x="5868144" y="3537012"/>
            <a:ext cx="648072" cy="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83568" y="4221088"/>
            <a:ext cx="1836204" cy="1200329"/>
          </a:xfrm>
          <a:prstGeom prst="rect">
            <a:avLst/>
          </a:prstGeom>
          <a:noFill/>
        </p:spPr>
        <p:txBody>
          <a:bodyPr wrap="square" rtlCol="0">
            <a:spAutoFit/>
          </a:bodyPr>
          <a:lstStyle/>
          <a:p>
            <a:r>
              <a:rPr lang="fr-FR" b="1" dirty="0" err="1" smtClean="0"/>
              <a:t>Video</a:t>
            </a:r>
            <a:r>
              <a:rPr lang="fr-FR" b="1" dirty="0" smtClean="0"/>
              <a:t> </a:t>
            </a:r>
            <a:r>
              <a:rPr lang="fr-FR" b="1" dirty="0" err="1" smtClean="0"/>
              <a:t>producers</a:t>
            </a:r>
            <a:r>
              <a:rPr lang="fr-FR" b="1" dirty="0" smtClean="0"/>
              <a:t> </a:t>
            </a:r>
            <a:r>
              <a:rPr lang="fr-FR" dirty="0" smtClean="0"/>
              <a:t>(end-</a:t>
            </a:r>
            <a:r>
              <a:rPr lang="fr-FR" dirty="0" err="1" smtClean="0"/>
              <a:t>users</a:t>
            </a:r>
            <a:r>
              <a:rPr lang="fr-FR" dirty="0" smtClean="0"/>
              <a:t>’ </a:t>
            </a:r>
            <a:r>
              <a:rPr lang="fr-FR" dirty="0" err="1" smtClean="0"/>
              <a:t>smartphone</a:t>
            </a:r>
            <a:r>
              <a:rPr lang="fr-FR" dirty="0" smtClean="0"/>
              <a:t>, applications…)</a:t>
            </a:r>
            <a:endParaRPr lang="fr-FR" dirty="0"/>
          </a:p>
        </p:txBody>
      </p:sp>
      <p:sp>
        <p:nvSpPr>
          <p:cNvPr id="13" name="ZoneTexte 12"/>
          <p:cNvSpPr txBox="1"/>
          <p:nvPr/>
        </p:nvSpPr>
        <p:spPr>
          <a:xfrm>
            <a:off x="6390202" y="4228638"/>
            <a:ext cx="1836204" cy="1200329"/>
          </a:xfrm>
          <a:prstGeom prst="rect">
            <a:avLst/>
          </a:prstGeom>
          <a:noFill/>
        </p:spPr>
        <p:txBody>
          <a:bodyPr wrap="square" rtlCol="0">
            <a:spAutoFit/>
          </a:bodyPr>
          <a:lstStyle/>
          <a:p>
            <a:r>
              <a:rPr lang="fr-FR" b="1" dirty="0" err="1" smtClean="0"/>
              <a:t>Video</a:t>
            </a:r>
            <a:r>
              <a:rPr lang="fr-FR" b="1" dirty="0" smtClean="0"/>
              <a:t> </a:t>
            </a:r>
            <a:r>
              <a:rPr lang="fr-FR" b="1" dirty="0" err="1" smtClean="0"/>
              <a:t>consumers</a:t>
            </a:r>
            <a:r>
              <a:rPr lang="fr-FR" b="1" dirty="0" smtClean="0"/>
              <a:t> </a:t>
            </a:r>
            <a:r>
              <a:rPr lang="fr-FR" dirty="0" smtClean="0"/>
              <a:t>(end-</a:t>
            </a:r>
            <a:r>
              <a:rPr lang="fr-FR" dirty="0" err="1" smtClean="0"/>
              <a:t>users</a:t>
            </a:r>
            <a:r>
              <a:rPr lang="fr-FR" dirty="0" smtClean="0"/>
              <a:t>’ </a:t>
            </a:r>
            <a:r>
              <a:rPr lang="fr-FR" dirty="0" err="1" smtClean="0"/>
              <a:t>smartphone</a:t>
            </a:r>
            <a:r>
              <a:rPr lang="fr-FR" dirty="0" smtClean="0"/>
              <a:t>, applications…)</a:t>
            </a:r>
            <a:endParaRPr lang="fr-FR" dirty="0"/>
          </a:p>
        </p:txBody>
      </p:sp>
    </p:spTree>
    <p:extLst>
      <p:ext uri="{BB962C8B-B14F-4D97-AF65-F5344CB8AC3E}">
        <p14:creationId xmlns:p14="http://schemas.microsoft.com/office/powerpoint/2010/main" val="2584211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07504" y="58614"/>
            <a:ext cx="7128792" cy="850106"/>
          </a:xfrm>
        </p:spPr>
        <p:txBody>
          <a:bodyPr>
            <a:normAutofit fontScale="90000"/>
          </a:bodyPr>
          <a:lstStyle/>
          <a:p>
            <a:r>
              <a:rPr lang="en-US" dirty="0" smtClean="0"/>
              <a:t>First high-level service’s properties and functionalities</a:t>
            </a:r>
            <a:endParaRPr lang="en-US" dirty="0"/>
          </a:p>
        </p:txBody>
      </p:sp>
      <p:sp>
        <p:nvSpPr>
          <p:cNvPr id="6" name="Espace réservé du contenu 5"/>
          <p:cNvSpPr>
            <a:spLocks noGrp="1"/>
          </p:cNvSpPr>
          <p:nvPr>
            <p:ph idx="1"/>
          </p:nvPr>
        </p:nvSpPr>
        <p:spPr/>
        <p:txBody>
          <a:bodyPr/>
          <a:lstStyle/>
          <a:p>
            <a:r>
              <a:rPr lang="en-US" dirty="0" smtClean="0"/>
              <a:t>Elastic w.r.t. to quantity of users </a:t>
            </a:r>
          </a:p>
          <a:p>
            <a:r>
              <a:rPr lang="en-US" dirty="0" smtClean="0"/>
              <a:t>Resilient to infrastructure disruptions</a:t>
            </a:r>
          </a:p>
          <a:p>
            <a:endParaRPr lang="en-US" dirty="0" smtClean="0"/>
          </a:p>
          <a:p>
            <a:endParaRPr lang="en-US" dirty="0" smtClean="0"/>
          </a:p>
          <a:p>
            <a:r>
              <a:rPr lang="en-US" dirty="0" smtClean="0"/>
              <a:t>Offers differentiated services (e.g. premium/critical users and best-effort users)</a:t>
            </a:r>
          </a:p>
          <a:p>
            <a:r>
              <a:rPr lang="en-US" dirty="0" smtClean="0"/>
              <a:t>Offers video treatment services (e.g. watermarking, re-encoding, …) </a:t>
            </a:r>
          </a:p>
          <a:p>
            <a:r>
              <a:rPr lang="en-US" dirty="0" smtClean="0"/>
              <a:t>Ensures data confidentiality</a:t>
            </a:r>
            <a:endParaRPr lang="en-US"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9</a:t>
            </a:fld>
            <a:endParaRPr lang="fr-BE"/>
          </a:p>
        </p:txBody>
      </p:sp>
    </p:spTree>
    <p:extLst>
      <p:ext uri="{BB962C8B-B14F-4D97-AF65-F5344CB8AC3E}">
        <p14:creationId xmlns:p14="http://schemas.microsoft.com/office/powerpoint/2010/main" val="4138384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1184</Words>
  <Application>Microsoft Office PowerPoint</Application>
  <PresentationFormat>Affichage à l'écran (4:3)</PresentationFormat>
  <Paragraphs>267</Paragraphs>
  <Slides>15</Slides>
  <Notes>0</Notes>
  <HiddenSlides>0</HiddenSlides>
  <MMClips>0</MMClips>
  <ScaleCrop>false</ScaleCrop>
  <HeadingPairs>
    <vt:vector size="4" baseType="variant">
      <vt:variant>
        <vt:lpstr>Thème</vt:lpstr>
      </vt:variant>
      <vt:variant>
        <vt:i4>2</vt:i4>
      </vt:variant>
      <vt:variant>
        <vt:lpstr>Titres des diapositives</vt:lpstr>
      </vt:variant>
      <vt:variant>
        <vt:i4>15</vt:i4>
      </vt:variant>
    </vt:vector>
  </HeadingPairs>
  <TitlesOfParts>
    <vt:vector size="17" baseType="lpstr">
      <vt:lpstr>Thème Office</vt:lpstr>
      <vt:lpstr>Conception personnalisée</vt:lpstr>
      <vt:lpstr>DISCO Plenary Meeting</vt:lpstr>
      <vt:lpstr>DISCO use case and Next generation SDN </vt:lpstr>
      <vt:lpstr>WP1 – Requirements &amp; System Architecture</vt:lpstr>
      <vt:lpstr>Deliverables &amp; Milestones</vt:lpstr>
      <vt:lpstr>M1: New SDN paradigms analysis and survey of recent contributions</vt:lpstr>
      <vt:lpstr>M2: Business and cases description</vt:lpstr>
      <vt:lpstr>Description of work</vt:lpstr>
      <vt:lpstr>High-level service description</vt:lpstr>
      <vt:lpstr>First high-level service’s properties and functionalities</vt:lpstr>
      <vt:lpstr>Deployment context</vt:lpstr>
      <vt:lpstr>Service deployment example</vt:lpstr>
      <vt:lpstr>Service deployment example</vt:lpstr>
      <vt:lpstr>Content delivery</vt:lpstr>
      <vt:lpstr>Medical data example</vt:lpstr>
      <vt:lpstr>VoD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BOUET Mathieu</cp:lastModifiedBy>
  <cp:revision>50</cp:revision>
  <dcterms:modified xsi:type="dcterms:W3CDTF">2014-04-10T12:23:29Z</dcterms:modified>
</cp:coreProperties>
</file>