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7"/>
  </p:notesMasterIdLst>
  <p:sldIdLst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203"/>
    <a:srgbClr val="F4D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F1391-9856-4D83-9233-A956B5B72846}" type="datetimeFigureOut">
              <a:rPr lang="fr-FR" smtClean="0"/>
              <a:t>10/04/2014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FA657-4D2D-4583-95E2-8B0E5775B3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07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58614"/>
            <a:ext cx="8712968" cy="850106"/>
          </a:xfrm>
        </p:spPr>
        <p:txBody>
          <a:bodyPr/>
          <a:lstStyle/>
          <a:p>
            <a:r>
              <a:rPr lang="en-US" noProof="0" smtClean="0"/>
              <a:t>Modifiez le style du titre</a:t>
            </a:r>
            <a:endParaRPr lang="en-US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89EC-4DA2-4502-856E-82574FB484CD}" type="datetime1">
              <a:rPr lang="en-US" noProof="0" smtClean="0"/>
              <a:t>4/10/2014</a:t>
            </a:fld>
            <a:endParaRPr lang="en-US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noProof="0" smtClean="0"/>
              <a:t>‹N°›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067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A5C9-A850-4528-88A5-7CE60616DC2C}" type="datetime1">
              <a:rPr lang="en-US" smtClean="0"/>
              <a:t>4/10/2014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5355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260576"/>
            <a:ext cx="7772400" cy="1080875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>
            <a:lvl1pPr>
              <a:defRPr lang="fr-FR" sz="4000" b="1" dirty="0">
                <a:solidFill>
                  <a:srgbClr val="FD920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/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412704"/>
            <a:ext cx="6400800" cy="888504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>
            <a:lvl1pPr>
              <a:defRPr lang="fr-FR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 err="1" smtClean="0"/>
              <a:t>Modifiez</a:t>
            </a:r>
            <a:r>
              <a:rPr lang="en-US" noProof="0" dirty="0" smtClean="0"/>
              <a:t> le style des sous-</a:t>
            </a:r>
            <a:r>
              <a:rPr lang="en-US" noProof="0" dirty="0" err="1" smtClean="0"/>
              <a:t>titres</a:t>
            </a:r>
            <a:r>
              <a:rPr lang="en-US" noProof="0" dirty="0" smtClean="0"/>
              <a:t> du masque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1">
                <a:solidFill>
                  <a:schemeClr val="tx2"/>
                </a:solidFill>
              </a:defRPr>
            </a:lvl1pPr>
          </a:lstStyle>
          <a:p>
            <a:fld id="{2C6A1A63-2C54-4E8A-9E79-CF9642BAF3A1}" type="datetime1">
              <a:rPr lang="en-US" noProof="0" smtClean="0"/>
              <a:t>4/10/2014</a:t>
            </a:fld>
            <a:endParaRPr lang="en-US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>
                <a:solidFill>
                  <a:schemeClr val="tx2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1">
                <a:solidFill>
                  <a:schemeClr val="tx2"/>
                </a:solidFill>
              </a:defRPr>
            </a:lvl1pPr>
          </a:lstStyle>
          <a:p>
            <a:fld id="{081A3AF2-C939-4673-B143-4B1C95FF0FE9}" type="slidenum">
              <a:rPr lang="en-US" noProof="0" smtClean="0"/>
              <a:pPr/>
              <a:t>‹N°›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73010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B2E6-906F-4426-AA7F-17B9388B6920}" type="datetime1">
              <a:rPr lang="en-US" smtClean="0"/>
              <a:t>4/10/2014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0430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7196-8FF0-401F-A4C0-DCA0495DEF7B}" type="datetime1">
              <a:rPr lang="en-US" smtClean="0"/>
              <a:t>4/10/2014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2017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EA83-9282-4BE6-ADB3-2FB2AD0FEB46}" type="datetime1">
              <a:rPr lang="en-US" smtClean="0"/>
              <a:t>4/10/2014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0054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232E-2FCE-41BE-A951-BA6849E1B98C}" type="datetime1">
              <a:rPr lang="en-US" smtClean="0"/>
              <a:t>4/10/2014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125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0F16-3CC1-47A7-8D52-F1B93417C7B1}" type="datetime1">
              <a:rPr lang="en-US" smtClean="0"/>
              <a:t>4/10/2014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97350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6531-0263-4433-91B8-5F279598F56D}" type="datetime1">
              <a:rPr lang="en-US" smtClean="0"/>
              <a:t>4/10/2014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3840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4BA9-1997-4AF8-AA20-3B6447A3618B}" type="datetime1">
              <a:rPr lang="en-US" smtClean="0"/>
              <a:t>4/10/2014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0082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72DA-8186-476A-9A97-7E92F15593CE}" type="datetime1">
              <a:rPr lang="en-US" smtClean="0"/>
              <a:t>4/10/2014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40644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DAFEE61-0E1A-46CF-A388-24A587D7FDFA}" type="datetime1">
              <a:rPr lang="en-US" noProof="0" smtClean="0"/>
              <a:t>4/10/2014</a:t>
            </a:fld>
            <a:endParaRPr lang="en-US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BE1CCF6-0366-44B2-BC67-E3E4FDEB4960}" type="slidenum">
              <a:rPr lang="en-US" noProof="0" smtClean="0"/>
              <a:pPr/>
              <a:t>‹N°›</a:t>
            </a:fld>
            <a:endParaRPr lang="en-US" noProof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9911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504" y="58614"/>
            <a:ext cx="885698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6372625"/>
            <a:ext cx="1800200" cy="665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521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b="1" kern="1200">
          <a:solidFill>
            <a:schemeClr val="tx2">
              <a:lumMod val="60000"/>
              <a:lumOff val="4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F775FAA-85C4-4228-BFD5-26C498187066}" type="datetime1">
              <a:rPr lang="en-US" smtClean="0"/>
              <a:t>4/10/2014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9DE3F78-1361-4490-B78D-ED77AEEB9E4C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3" name="Groupe 2"/>
          <p:cNvGrpSpPr/>
          <p:nvPr userDrawn="1"/>
        </p:nvGrpSpPr>
        <p:grpSpPr>
          <a:xfrm>
            <a:off x="2586175" y="188640"/>
            <a:ext cx="3971651" cy="1094348"/>
            <a:chOff x="4648451" y="548680"/>
            <a:chExt cx="4486919" cy="1310372"/>
          </a:xfrm>
        </p:grpSpPr>
        <p:pic>
          <p:nvPicPr>
            <p:cNvPr id="7" name="Image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7417" y="548680"/>
              <a:ext cx="4127071" cy="1033373"/>
            </a:xfrm>
            <a:prstGeom prst="rect">
              <a:avLst/>
            </a:prstGeom>
          </p:spPr>
        </p:pic>
        <p:sp>
          <p:nvSpPr>
            <p:cNvPr id="16" name="ZoneTexte 15"/>
            <p:cNvSpPr txBox="1"/>
            <p:nvPr userDrawn="1"/>
          </p:nvSpPr>
          <p:spPr>
            <a:xfrm>
              <a:off x="4648451" y="1582053"/>
              <a:ext cx="44869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err="1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DI</a:t>
              </a:r>
              <a:r>
                <a:rPr lang="fr-FR" sz="1200" b="0" dirty="0" err="1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stributed</a:t>
              </a:r>
              <a:r>
                <a:rPr lang="fr-FR" sz="12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S</a:t>
              </a:r>
              <a:r>
                <a:rPr lang="fr-FR" sz="1200" b="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DN</a:t>
              </a:r>
              <a:r>
                <a:rPr lang="fr-FR" sz="12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1200" b="1" dirty="0" err="1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CO</a:t>
              </a:r>
              <a:r>
                <a:rPr lang="fr-FR" sz="1200" b="0" dirty="0" err="1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ntrollers</a:t>
              </a:r>
              <a:r>
                <a:rPr lang="fr-FR" sz="1200" b="0" baseline="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for </a:t>
              </a:r>
              <a:r>
                <a:rPr lang="fr-FR" sz="1200" b="0" baseline="0" dirty="0" err="1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rich</a:t>
              </a:r>
              <a:r>
                <a:rPr lang="fr-FR" sz="1200" b="0" baseline="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and </a:t>
              </a:r>
              <a:r>
                <a:rPr lang="fr-FR" sz="1200" b="0" baseline="0" dirty="0" err="1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elastic</a:t>
              </a:r>
              <a:r>
                <a:rPr lang="fr-FR" sz="1200" b="0" baseline="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services</a:t>
              </a:r>
              <a:endParaRPr lang="fr-FR" sz="1200" b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itre 1"/>
          <p:cNvSpPr txBox="1">
            <a:spLocks/>
          </p:cNvSpPr>
          <p:nvPr userDrawn="1"/>
        </p:nvSpPr>
        <p:spPr>
          <a:xfrm>
            <a:off x="685800" y="2996952"/>
            <a:ext cx="7772400" cy="14700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algn="ctr" defTabSz="914400" rtl="0" eaLnBrk="1" latinLnBrk="0" hangingPunct="1">
              <a:spcBef>
                <a:spcPct val="0"/>
              </a:spcBef>
              <a:buNone/>
            </a:pPr>
            <a:endParaRPr lang="fr-FR" sz="4400" kern="1200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8" name="Groupe 7"/>
          <p:cNvGrpSpPr/>
          <p:nvPr userDrawn="1"/>
        </p:nvGrpSpPr>
        <p:grpSpPr>
          <a:xfrm>
            <a:off x="1239970" y="1491887"/>
            <a:ext cx="6664061" cy="856993"/>
            <a:chOff x="912937" y="5085679"/>
            <a:chExt cx="6868203" cy="1026270"/>
          </a:xfrm>
        </p:grpSpPr>
        <p:grpSp>
          <p:nvGrpSpPr>
            <p:cNvPr id="2" name="Groupe 1"/>
            <p:cNvGrpSpPr/>
            <p:nvPr userDrawn="1"/>
          </p:nvGrpSpPr>
          <p:grpSpPr>
            <a:xfrm>
              <a:off x="3382258" y="5085679"/>
              <a:ext cx="2232248" cy="1026270"/>
              <a:chOff x="3055921" y="3999096"/>
              <a:chExt cx="2232248" cy="1026270"/>
            </a:xfrm>
          </p:grpSpPr>
          <p:pic>
            <p:nvPicPr>
              <p:cNvPr id="12" name="Picture 8"/>
              <p:cNvPicPr>
                <a:picLocks noChangeAspect="1" noChangeArrowheads="1"/>
              </p:cNvPicPr>
              <p:nvPr userDrawn="1"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3954" y="3999096"/>
                <a:ext cx="1609473" cy="6897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ZoneTexte 14"/>
              <p:cNvSpPr txBox="1"/>
              <p:nvPr userDrawn="1"/>
            </p:nvSpPr>
            <p:spPr>
              <a:xfrm>
                <a:off x="3055921" y="4686811"/>
                <a:ext cx="2232248" cy="338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ANR-13-INFR-013 </a:t>
                </a:r>
              </a:p>
            </p:txBody>
          </p:sp>
        </p:grpSp>
        <p:pic>
          <p:nvPicPr>
            <p:cNvPr id="11" name="Picture 3"/>
            <p:cNvPicPr>
              <a:picLocks noChangeAspect="1" noChangeArrowheads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937" y="5472813"/>
              <a:ext cx="1959589" cy="2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/>
            <p:cNvPicPr>
              <a:picLocks noChangeAspect="1" noChangeArrowheads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3670" y="5332700"/>
              <a:ext cx="1457470" cy="532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9798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r>
              <a:rPr lang="fr-FR" dirty="0" smtClean="0"/>
              <a:t>DISCO </a:t>
            </a:r>
            <a:r>
              <a:rPr lang="fr-FR" dirty="0" err="1" smtClean="0"/>
              <a:t>Plenary</a:t>
            </a:r>
            <a:r>
              <a:rPr lang="fr-FR" dirty="0" smtClean="0"/>
              <a:t> Meeting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Mathieu </a:t>
            </a:r>
            <a:r>
              <a:rPr lang="fr-FR" dirty="0" err="1" smtClean="0"/>
              <a:t>Bouet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3AF2-C939-4673-B143-4B1C95FF0FE9}" type="slidenum">
              <a:rPr lang="en-US" noProof="0" smtClean="0"/>
              <a:pPr/>
              <a:t>1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6504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/>
              <a:t>10h-10h15 : Gestion du projet (Mathieu)</a:t>
            </a:r>
          </a:p>
          <a:p>
            <a:pPr lvl="1"/>
            <a:r>
              <a:rPr lang="fr-FR" dirty="0" smtClean="0"/>
              <a:t>MAJ </a:t>
            </a:r>
            <a:r>
              <a:rPr lang="fr-FR" dirty="0"/>
              <a:t>du doc scientifique</a:t>
            </a:r>
          </a:p>
          <a:p>
            <a:pPr lvl="1"/>
            <a:r>
              <a:rPr lang="fr-FR" dirty="0" err="1" smtClean="0"/>
              <a:t>Templates</a:t>
            </a:r>
            <a:endParaRPr lang="fr-FR" dirty="0"/>
          </a:p>
          <a:p>
            <a:pPr lvl="1"/>
            <a:r>
              <a:rPr lang="fr-FR" dirty="0" smtClean="0"/>
              <a:t>Pôles</a:t>
            </a:r>
            <a:endParaRPr lang="fr-FR" dirty="0"/>
          </a:p>
          <a:p>
            <a:pPr lvl="1"/>
            <a:r>
              <a:rPr lang="fr-FR" dirty="0" smtClean="0"/>
              <a:t>Présentations</a:t>
            </a:r>
            <a:endParaRPr lang="fr-FR" dirty="0"/>
          </a:p>
          <a:p>
            <a:pPr lvl="1"/>
            <a:r>
              <a:rPr lang="fr-FR" dirty="0" smtClean="0"/>
              <a:t>Accord </a:t>
            </a:r>
            <a:r>
              <a:rPr lang="fr-FR" dirty="0"/>
              <a:t>de consortium</a:t>
            </a:r>
          </a:p>
          <a:p>
            <a:pPr lvl="1"/>
            <a:r>
              <a:rPr lang="fr-FR" dirty="0" smtClean="0"/>
              <a:t>…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10h15-11h : Présentation et Démonstration 6WIND (Vincent/Bruno)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11h-12h : WP1 (Mathieu)</a:t>
            </a:r>
          </a:p>
          <a:p>
            <a:pPr lvl="1"/>
            <a:r>
              <a:rPr lang="fr-FR" dirty="0" smtClean="0"/>
              <a:t>Plan </a:t>
            </a:r>
            <a:r>
              <a:rPr lang="fr-FR" dirty="0"/>
              <a:t>de travail</a:t>
            </a:r>
          </a:p>
          <a:p>
            <a:pPr lvl="1"/>
            <a:r>
              <a:rPr lang="fr-FR" dirty="0" smtClean="0"/>
              <a:t>Echéances</a:t>
            </a:r>
            <a:endParaRPr lang="fr-FR" dirty="0"/>
          </a:p>
          <a:p>
            <a:pPr lvl="1"/>
            <a:r>
              <a:rPr lang="fr-FR" dirty="0" smtClean="0"/>
              <a:t>Présentation </a:t>
            </a:r>
            <a:r>
              <a:rPr lang="fr-FR" dirty="0"/>
              <a:t>de la </a:t>
            </a:r>
            <a:r>
              <a:rPr lang="fr-FR" dirty="0" err="1"/>
              <a:t>Milestone</a:t>
            </a:r>
            <a:r>
              <a:rPr lang="fr-FR" dirty="0"/>
              <a:t> 1 (Thierry/Damien)</a:t>
            </a:r>
          </a:p>
          <a:p>
            <a:pPr lvl="1"/>
            <a:r>
              <a:rPr lang="fr-FR" dirty="0" smtClean="0"/>
              <a:t>Discussion </a:t>
            </a:r>
            <a:r>
              <a:rPr lang="fr-FR" dirty="0"/>
              <a:t>autour du use case (</a:t>
            </a:r>
            <a:r>
              <a:rPr lang="fr-FR" dirty="0" err="1"/>
              <a:t>Milestone</a:t>
            </a:r>
            <a:r>
              <a:rPr lang="fr-FR" dirty="0"/>
              <a:t> 2)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12h-13h30 : Déjeuner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13h30-14h30 : WP2 (Thomas)</a:t>
            </a:r>
          </a:p>
          <a:p>
            <a:pPr lvl="1"/>
            <a:r>
              <a:rPr lang="fr-FR" dirty="0" smtClean="0"/>
              <a:t>Plan </a:t>
            </a:r>
            <a:r>
              <a:rPr lang="fr-FR" dirty="0"/>
              <a:t>de travail</a:t>
            </a:r>
          </a:p>
          <a:p>
            <a:pPr lvl="1"/>
            <a:r>
              <a:rPr lang="fr-FR" dirty="0" smtClean="0"/>
              <a:t>Echéances</a:t>
            </a:r>
            <a:endParaRPr lang="fr-FR" dirty="0"/>
          </a:p>
          <a:p>
            <a:pPr lvl="1"/>
            <a:r>
              <a:rPr lang="fr-FR" dirty="0" smtClean="0"/>
              <a:t>Présentation </a:t>
            </a:r>
            <a:r>
              <a:rPr lang="fr-FR" dirty="0"/>
              <a:t>technique sur le contrôle d’accès (</a:t>
            </a:r>
            <a:r>
              <a:rPr lang="fr-FR" dirty="0" smtClean="0"/>
              <a:t>Thomas)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14h30-15h30 : WP3 (</a:t>
            </a:r>
            <a:r>
              <a:rPr lang="fr-FR" dirty="0" smtClean="0"/>
              <a:t>Thierry et Damien</a:t>
            </a:r>
            <a:r>
              <a:rPr lang="fr-FR" dirty="0"/>
              <a:t>)</a:t>
            </a:r>
          </a:p>
          <a:p>
            <a:pPr lvl="1"/>
            <a:r>
              <a:rPr lang="fr-FR" dirty="0" smtClean="0"/>
              <a:t>Plan </a:t>
            </a:r>
            <a:r>
              <a:rPr lang="fr-FR" dirty="0"/>
              <a:t>de travail</a:t>
            </a:r>
          </a:p>
          <a:p>
            <a:pPr lvl="1"/>
            <a:r>
              <a:rPr lang="fr-FR" dirty="0" smtClean="0"/>
              <a:t>Echéances</a:t>
            </a:r>
            <a:endParaRPr lang="fr-FR" dirty="0"/>
          </a:p>
          <a:p>
            <a:pPr lvl="1"/>
            <a:r>
              <a:rPr lang="fr-FR" dirty="0" smtClean="0"/>
              <a:t>Présentation </a:t>
            </a:r>
            <a:r>
              <a:rPr lang="fr-FR" dirty="0"/>
              <a:t>technique </a:t>
            </a:r>
            <a:r>
              <a:rPr lang="fr-FR" dirty="0" smtClean="0"/>
              <a:t>(Damien)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15h30-16h : Autres points</a:t>
            </a:r>
          </a:p>
          <a:p>
            <a:pPr lvl="1"/>
            <a:r>
              <a:rPr lang="fr-FR" dirty="0" smtClean="0"/>
              <a:t>Site </a:t>
            </a:r>
            <a:r>
              <a:rPr lang="fr-FR" dirty="0"/>
              <a:t>web</a:t>
            </a:r>
          </a:p>
          <a:p>
            <a:pPr lvl="1"/>
            <a:r>
              <a:rPr lang="fr-FR" dirty="0" smtClean="0"/>
              <a:t>REFLEXION</a:t>
            </a:r>
            <a:endParaRPr lang="fr-FR" dirty="0"/>
          </a:p>
          <a:p>
            <a:pPr lvl="1"/>
            <a:r>
              <a:rPr lang="fr-FR" dirty="0" smtClean="0"/>
              <a:t>Prochaine réunion…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133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WP0 – Project Management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err="1" smtClean="0"/>
              <a:t>Scientific</a:t>
            </a:r>
            <a:r>
              <a:rPr lang="fr-FR" dirty="0" smtClean="0"/>
              <a:t> Document</a:t>
            </a:r>
          </a:p>
          <a:p>
            <a:pPr lvl="1"/>
            <a:r>
              <a:rPr lang="fr-FR" dirty="0" err="1" smtClean="0"/>
              <a:t>Updated</a:t>
            </a:r>
            <a:endParaRPr lang="fr-FR" dirty="0" smtClean="0"/>
          </a:p>
          <a:p>
            <a:r>
              <a:rPr lang="fr-FR" dirty="0" err="1" smtClean="0"/>
              <a:t>Templates</a:t>
            </a:r>
            <a:endParaRPr lang="fr-FR" dirty="0" smtClean="0"/>
          </a:p>
          <a:p>
            <a:pPr lvl="1"/>
            <a:r>
              <a:rPr lang="fr-FR" dirty="0" err="1" smtClean="0"/>
              <a:t>Updated</a:t>
            </a:r>
            <a:r>
              <a:rPr lang="fr-FR" dirty="0" smtClean="0"/>
              <a:t> (</a:t>
            </a:r>
            <a:r>
              <a:rPr lang="fr-FR" dirty="0" err="1" smtClean="0"/>
              <a:t>docx</a:t>
            </a:r>
            <a:r>
              <a:rPr lang="fr-FR" dirty="0" smtClean="0"/>
              <a:t> and </a:t>
            </a:r>
            <a:r>
              <a:rPr lang="fr-FR" dirty="0" err="1" smtClean="0"/>
              <a:t>pptx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How to </a:t>
            </a:r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on the web site? </a:t>
            </a:r>
            <a:r>
              <a:rPr lang="fr-FR" dirty="0" err="1" smtClean="0"/>
              <a:t>Svn</a:t>
            </a:r>
            <a:r>
              <a:rPr lang="fr-FR" smtClean="0"/>
              <a:t>?</a:t>
            </a:r>
            <a:endParaRPr lang="fr-FR" dirty="0" smtClean="0"/>
          </a:p>
          <a:p>
            <a:r>
              <a:rPr lang="fr-FR" dirty="0" smtClean="0"/>
              <a:t>Pôles</a:t>
            </a:r>
          </a:p>
          <a:p>
            <a:pPr lvl="1"/>
            <a:r>
              <a:rPr lang="fr-FR" dirty="0" smtClean="0"/>
              <a:t>SYSTEMATIC et SCS</a:t>
            </a:r>
          </a:p>
          <a:p>
            <a:r>
              <a:rPr lang="fr-FR" dirty="0" err="1" smtClean="0"/>
              <a:t>Presentations</a:t>
            </a:r>
            <a:endParaRPr lang="fr-FR" dirty="0" smtClean="0"/>
          </a:p>
          <a:p>
            <a:pPr lvl="1"/>
            <a:r>
              <a:rPr lang="fr-FR" dirty="0"/>
              <a:t>IRTF </a:t>
            </a:r>
            <a:r>
              <a:rPr lang="fr-FR" dirty="0" smtClean="0"/>
              <a:t>SDNRG (</a:t>
            </a:r>
            <a:r>
              <a:rPr lang="fr-FR" dirty="0" err="1" smtClean="0"/>
              <a:t>Feb</a:t>
            </a:r>
            <a:r>
              <a:rPr lang="fr-FR" dirty="0" smtClean="0"/>
              <a:t>. 2014)</a:t>
            </a:r>
            <a:endParaRPr lang="fr-FR" dirty="0"/>
          </a:p>
          <a:p>
            <a:pPr lvl="1"/>
            <a:r>
              <a:rPr lang="en-US" dirty="0"/>
              <a:t>SDN and NFV </a:t>
            </a:r>
            <a:r>
              <a:rPr lang="en-US" dirty="0" smtClean="0"/>
              <a:t>Workshop Challenges</a:t>
            </a:r>
            <a:r>
              <a:rPr lang="en-US" dirty="0"/>
              <a:t>, Opportunities and Potential </a:t>
            </a:r>
            <a:r>
              <a:rPr lang="en-US" dirty="0" smtClean="0"/>
              <a:t>Impact – SYSTEMATIC Days (May 2014)</a:t>
            </a:r>
            <a:endParaRPr lang="fr-FR" dirty="0" smtClean="0"/>
          </a:p>
          <a:p>
            <a:r>
              <a:rPr lang="fr-FR" dirty="0" smtClean="0"/>
              <a:t>Publications?</a:t>
            </a:r>
          </a:p>
          <a:p>
            <a:r>
              <a:rPr lang="fr-FR" dirty="0"/>
              <a:t>Consortium agreement</a:t>
            </a:r>
          </a:p>
          <a:p>
            <a:pPr lvl="1"/>
            <a:r>
              <a:rPr lang="fr-FR" dirty="0"/>
              <a:t>Feedback </a:t>
            </a:r>
            <a:r>
              <a:rPr lang="fr-FR" dirty="0" err="1"/>
              <a:t>from</a:t>
            </a:r>
            <a:r>
              <a:rPr lang="fr-FR" dirty="0"/>
              <a:t> INRIA and 6WIND</a:t>
            </a:r>
          </a:p>
          <a:p>
            <a:r>
              <a:rPr lang="fr-FR" dirty="0" err="1" smtClean="0"/>
              <a:t>Next</a:t>
            </a:r>
            <a:r>
              <a:rPr lang="fr-FR" dirty="0" smtClean="0"/>
              <a:t> meeting?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noProof="0" smtClean="0"/>
              <a:t>3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1479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886532"/>
              </p:ext>
            </p:extLst>
          </p:nvPr>
        </p:nvGraphicFramePr>
        <p:xfrm>
          <a:off x="122210" y="1711137"/>
          <a:ext cx="8215788" cy="4180806"/>
        </p:xfrm>
        <a:graphic>
          <a:graphicData uri="http://schemas.openxmlformats.org/drawingml/2006/table">
            <a:tbl>
              <a:tblPr/>
              <a:tblGrid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  <a:gridCol w="195614"/>
              </a:tblGrid>
              <a:tr h="995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M1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M2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M3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M4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M5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M6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M7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M8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M9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M10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M11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M12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M13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M14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M15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M16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M17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M18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M19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M20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M21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M22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M23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M24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M25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M26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M27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M28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M29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M30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M31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M32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M33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M34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M35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M36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M37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M38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M39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M40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M41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M42</a:t>
                      </a:r>
                    </a:p>
                  </a:txBody>
                  <a:tcPr marL="6048" marR="6048" marT="45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8" marR="6048" marT="4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73" name="Connecteur droit 72"/>
          <p:cNvCxnSpPr/>
          <p:nvPr/>
        </p:nvCxnSpPr>
        <p:spPr>
          <a:xfrm flipH="1">
            <a:off x="763200" y="1672147"/>
            <a:ext cx="1" cy="4283419"/>
          </a:xfrm>
          <a:prstGeom prst="line">
            <a:avLst/>
          </a:prstGeom>
          <a:ln w="9525">
            <a:solidFill>
              <a:schemeClr val="accent5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H="1">
            <a:off x="3534940" y="1665740"/>
            <a:ext cx="1" cy="4283419"/>
          </a:xfrm>
          <a:prstGeom prst="line">
            <a:avLst/>
          </a:prstGeom>
          <a:ln w="9525">
            <a:solidFill>
              <a:srgbClr val="FF0000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4474" y="1993429"/>
            <a:ext cx="8224638" cy="154637"/>
          </a:xfrm>
          <a:prstGeom prst="rect">
            <a:avLst/>
          </a:prstGeom>
          <a:solidFill>
            <a:srgbClr val="FFCC00">
              <a:alpha val="3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53218" tIns="26609" rIns="53218" bIns="26609" anchor="ctr" anchorCtr="0" upright="1">
            <a:noAutofit/>
          </a:bodyPr>
          <a:lstStyle/>
          <a:p>
            <a:pPr marL="105327" algn="ctr">
              <a:lnSpc>
                <a:spcPct val="115000"/>
              </a:lnSpc>
            </a:pPr>
            <a:r>
              <a:rPr lang="fr-FR" sz="800" b="1" dirty="0">
                <a:solidFill>
                  <a:srgbClr val="231C60"/>
                </a:solidFill>
                <a:ea typeface="Times New Roman"/>
                <a:cs typeface="Calibri"/>
              </a:rPr>
              <a:t>WP0 – Project Management &amp; </a:t>
            </a:r>
            <a:r>
              <a:rPr lang="fr-FR" sz="800" b="1" dirty="0" err="1">
                <a:solidFill>
                  <a:srgbClr val="231C60"/>
                </a:solidFill>
                <a:ea typeface="Times New Roman"/>
                <a:cs typeface="Calibri"/>
              </a:rPr>
              <a:t>Dissemination</a:t>
            </a:r>
            <a:endParaRPr lang="fr-FR" sz="800" b="1" dirty="0">
              <a:solidFill>
                <a:srgbClr val="231C60"/>
              </a:solidFill>
              <a:ea typeface="Times New Roman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-33209" y="1308050"/>
            <a:ext cx="491773" cy="269181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r>
              <a:rPr lang="fr-FR" sz="700" dirty="0" err="1">
                <a:ea typeface="Times New Roman"/>
                <a:cs typeface="Calibri"/>
              </a:rPr>
              <a:t>January</a:t>
            </a:r>
            <a:r>
              <a:rPr lang="fr-FR" sz="700" dirty="0">
                <a:ea typeface="Times New Roman"/>
                <a:cs typeface="Calibri"/>
              </a:rPr>
              <a:t> 2014</a:t>
            </a:r>
            <a:endParaRPr lang="fr-FR" sz="700" dirty="0"/>
          </a:p>
        </p:txBody>
      </p:sp>
      <p:sp>
        <p:nvSpPr>
          <p:cNvPr id="15" name="Rectangle 14"/>
          <p:cNvSpPr/>
          <p:nvPr/>
        </p:nvSpPr>
        <p:spPr>
          <a:xfrm rot="16200000">
            <a:off x="935926" y="1361909"/>
            <a:ext cx="491773" cy="161460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r>
              <a:rPr lang="fr-FR" sz="700" dirty="0" err="1">
                <a:ea typeface="Times New Roman"/>
                <a:cs typeface="Calibri"/>
              </a:rPr>
              <a:t>June</a:t>
            </a:r>
            <a:r>
              <a:rPr lang="fr-FR" sz="700" dirty="0">
                <a:ea typeface="Times New Roman"/>
                <a:cs typeface="Calibri"/>
              </a:rPr>
              <a:t>  2014</a:t>
            </a:r>
            <a:endParaRPr lang="fr-FR" sz="700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2313857" y="1308050"/>
            <a:ext cx="491773" cy="269181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r>
              <a:rPr lang="fr-FR" sz="700" dirty="0" err="1">
                <a:ea typeface="Times New Roman"/>
                <a:cs typeface="Calibri"/>
              </a:rPr>
              <a:t>January</a:t>
            </a:r>
            <a:r>
              <a:rPr lang="fr-FR" sz="700" dirty="0">
                <a:ea typeface="Times New Roman"/>
                <a:cs typeface="Calibri"/>
              </a:rPr>
              <a:t> 2015</a:t>
            </a:r>
            <a:endParaRPr lang="fr-FR" sz="700" dirty="0"/>
          </a:p>
        </p:txBody>
      </p:sp>
      <p:sp>
        <p:nvSpPr>
          <p:cNvPr id="17" name="Rectangle 16"/>
          <p:cNvSpPr/>
          <p:nvPr/>
        </p:nvSpPr>
        <p:spPr>
          <a:xfrm rot="16200000">
            <a:off x="3303248" y="1361909"/>
            <a:ext cx="491773" cy="161460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r>
              <a:rPr lang="fr-FR" sz="700" dirty="0" err="1">
                <a:ea typeface="Times New Roman"/>
                <a:cs typeface="Calibri"/>
              </a:rPr>
              <a:t>June</a:t>
            </a:r>
            <a:r>
              <a:rPr lang="fr-FR" sz="700" dirty="0">
                <a:ea typeface="Times New Roman"/>
                <a:cs typeface="Calibri"/>
              </a:rPr>
              <a:t>  2015</a:t>
            </a:r>
            <a:endParaRPr lang="fr-FR" sz="700" dirty="0"/>
          </a:p>
        </p:txBody>
      </p:sp>
      <p:sp>
        <p:nvSpPr>
          <p:cNvPr id="18" name="Rectangle 17"/>
          <p:cNvSpPr/>
          <p:nvPr/>
        </p:nvSpPr>
        <p:spPr>
          <a:xfrm rot="16200000">
            <a:off x="4664855" y="1308050"/>
            <a:ext cx="491773" cy="269181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r>
              <a:rPr lang="fr-FR" sz="700" dirty="0" err="1">
                <a:ea typeface="Times New Roman"/>
                <a:cs typeface="Calibri"/>
              </a:rPr>
              <a:t>January</a:t>
            </a:r>
            <a:r>
              <a:rPr lang="fr-FR" sz="700" dirty="0">
                <a:ea typeface="Times New Roman"/>
                <a:cs typeface="Calibri"/>
              </a:rPr>
              <a:t> 2016</a:t>
            </a:r>
            <a:endParaRPr lang="fr-FR" sz="700" dirty="0"/>
          </a:p>
        </p:txBody>
      </p:sp>
      <p:sp>
        <p:nvSpPr>
          <p:cNvPr id="19" name="Rectangle 18"/>
          <p:cNvSpPr/>
          <p:nvPr/>
        </p:nvSpPr>
        <p:spPr>
          <a:xfrm rot="16200000">
            <a:off x="5627238" y="1361909"/>
            <a:ext cx="491773" cy="161460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r>
              <a:rPr lang="fr-FR" sz="700" dirty="0" err="1">
                <a:ea typeface="Times New Roman"/>
                <a:cs typeface="Calibri"/>
              </a:rPr>
              <a:t>June</a:t>
            </a:r>
            <a:r>
              <a:rPr lang="fr-FR" sz="700" dirty="0">
                <a:ea typeface="Times New Roman"/>
                <a:cs typeface="Calibri"/>
              </a:rPr>
              <a:t>  2016</a:t>
            </a:r>
            <a:endParaRPr lang="fr-FR" sz="700" dirty="0"/>
          </a:p>
        </p:txBody>
      </p:sp>
      <p:sp>
        <p:nvSpPr>
          <p:cNvPr id="26" name="Rectangle 25"/>
          <p:cNvSpPr/>
          <p:nvPr/>
        </p:nvSpPr>
        <p:spPr>
          <a:xfrm rot="16200000">
            <a:off x="6997508" y="1308050"/>
            <a:ext cx="491773" cy="269181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r>
              <a:rPr lang="fr-FR" sz="700" dirty="0" err="1">
                <a:ea typeface="Times New Roman"/>
                <a:cs typeface="Calibri"/>
              </a:rPr>
              <a:t>January</a:t>
            </a:r>
            <a:r>
              <a:rPr lang="fr-FR" sz="700" dirty="0">
                <a:ea typeface="Times New Roman"/>
                <a:cs typeface="Calibri"/>
              </a:rPr>
              <a:t> 2017</a:t>
            </a:r>
            <a:endParaRPr lang="fr-FR" sz="700" dirty="0"/>
          </a:p>
        </p:txBody>
      </p:sp>
      <p:sp>
        <p:nvSpPr>
          <p:cNvPr id="27" name="Rectangle 26"/>
          <p:cNvSpPr/>
          <p:nvPr/>
        </p:nvSpPr>
        <p:spPr>
          <a:xfrm rot="16200000">
            <a:off x="7959891" y="1361909"/>
            <a:ext cx="491773" cy="161460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r>
              <a:rPr lang="fr-FR" sz="700" dirty="0" err="1">
                <a:ea typeface="Times New Roman"/>
                <a:cs typeface="Calibri"/>
              </a:rPr>
              <a:t>June</a:t>
            </a:r>
            <a:r>
              <a:rPr lang="fr-FR" sz="700" dirty="0">
                <a:ea typeface="Times New Roman"/>
                <a:cs typeface="Calibri"/>
              </a:rPr>
              <a:t>  2017</a:t>
            </a:r>
            <a:endParaRPr lang="fr-FR" sz="700" dirty="0"/>
          </a:p>
        </p:txBody>
      </p:sp>
      <p:sp>
        <p:nvSpPr>
          <p:cNvPr id="28" name="Rectangle 27"/>
          <p:cNvSpPr/>
          <p:nvPr/>
        </p:nvSpPr>
        <p:spPr>
          <a:xfrm>
            <a:off x="8329112" y="1820899"/>
            <a:ext cx="781118" cy="549258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pPr marL="12565" defTabSz="838078">
              <a:lnSpc>
                <a:spcPct val="115000"/>
              </a:lnSpc>
            </a:pPr>
            <a:r>
              <a:rPr lang="fr-FR" sz="700" b="1" dirty="0"/>
              <a:t>WP0 - Project Management &amp; </a:t>
            </a:r>
            <a:r>
              <a:rPr lang="fr-FR" sz="700" b="1" dirty="0" err="1"/>
              <a:t>Dissemination</a:t>
            </a:r>
            <a:endParaRPr lang="fr-FR" sz="700" b="1" dirty="0"/>
          </a:p>
          <a:p>
            <a:pPr marL="12565" defTabSz="838078">
              <a:lnSpc>
                <a:spcPct val="115000"/>
              </a:lnSpc>
            </a:pPr>
            <a:r>
              <a:rPr lang="fr-FR" sz="700" b="1" dirty="0"/>
              <a:t>Lead: TCS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492247" y="2149898"/>
            <a:ext cx="1503370" cy="177618"/>
          </a:xfrm>
          <a:prstGeom prst="rect">
            <a:avLst/>
          </a:prstGeom>
        </p:spPr>
        <p:txBody>
          <a:bodyPr wrap="non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fr-FR" sz="700" b="1" dirty="0"/>
              <a:t>D0.1 </a:t>
            </a:r>
            <a:r>
              <a:rPr lang="fr-FR" sz="700" b="1" dirty="0" err="1"/>
              <a:t>Periodic</a:t>
            </a:r>
            <a:r>
              <a:rPr lang="fr-FR" sz="700" b="1" dirty="0"/>
              <a:t> </a:t>
            </a:r>
            <a:r>
              <a:rPr lang="fr-FR" sz="700" b="1" dirty="0" err="1"/>
              <a:t>Activity</a:t>
            </a:r>
            <a:r>
              <a:rPr lang="fr-FR" sz="700" b="1" dirty="0"/>
              <a:t> Report (TCS)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22822" y="2339961"/>
            <a:ext cx="1503370" cy="177618"/>
          </a:xfrm>
          <a:prstGeom prst="rect">
            <a:avLst/>
          </a:prstGeom>
        </p:spPr>
        <p:txBody>
          <a:bodyPr wrap="non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fr-FR" sz="700" b="1" dirty="0"/>
              <a:t>D0.1 </a:t>
            </a:r>
            <a:r>
              <a:rPr lang="fr-FR" sz="700" b="1" dirty="0" err="1"/>
              <a:t>Periodic</a:t>
            </a:r>
            <a:r>
              <a:rPr lang="fr-FR" sz="700" b="1" dirty="0"/>
              <a:t> </a:t>
            </a:r>
            <a:r>
              <a:rPr lang="fr-FR" sz="700" b="1" dirty="0" err="1"/>
              <a:t>Activity</a:t>
            </a:r>
            <a:r>
              <a:rPr lang="fr-FR" sz="700" b="1" dirty="0"/>
              <a:t> Report (TCS)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173653" y="2328532"/>
            <a:ext cx="939423" cy="301498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fr-FR" sz="700" b="1" dirty="0"/>
              <a:t>D0.2 Final </a:t>
            </a:r>
            <a:r>
              <a:rPr lang="fr-FR" sz="700" b="1" dirty="0" err="1"/>
              <a:t>Activity</a:t>
            </a:r>
            <a:r>
              <a:rPr lang="fr-FR" sz="700" b="1" dirty="0"/>
              <a:t> Report (TCS)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56472" y="2328194"/>
            <a:ext cx="1261317" cy="177618"/>
          </a:xfrm>
          <a:prstGeom prst="rect">
            <a:avLst/>
          </a:prstGeom>
        </p:spPr>
        <p:txBody>
          <a:bodyPr wrap="non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fr-FR" sz="700" b="1" dirty="0"/>
              <a:t>D0.3 Project </a:t>
            </a:r>
            <a:r>
              <a:rPr lang="fr-FR" sz="700" b="1" dirty="0" err="1"/>
              <a:t>Website</a:t>
            </a:r>
            <a:r>
              <a:rPr lang="fr-FR" sz="700" b="1" dirty="0"/>
              <a:t> (ENSL)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173155" y="2634760"/>
            <a:ext cx="929419" cy="301498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fr-FR" sz="700" b="1" dirty="0"/>
              <a:t>D0.4 </a:t>
            </a:r>
            <a:r>
              <a:rPr lang="fr-FR" sz="700" b="1" dirty="0" err="1"/>
              <a:t>Community</a:t>
            </a:r>
            <a:r>
              <a:rPr lang="fr-FR" sz="700" b="1" dirty="0"/>
              <a:t> Event (INRIA)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04473" y="2858963"/>
            <a:ext cx="5874933" cy="154637"/>
          </a:xfrm>
          <a:prstGeom prst="rect">
            <a:avLst/>
          </a:prstGeom>
          <a:solidFill>
            <a:srgbClr val="FF0000">
              <a:alpha val="3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53218" tIns="26609" rIns="53218" bIns="26609" anchor="ctr" anchorCtr="0" upright="1">
            <a:noAutofit/>
          </a:bodyPr>
          <a:lstStyle/>
          <a:p>
            <a:pPr marL="105327" algn="ctr">
              <a:lnSpc>
                <a:spcPct val="115000"/>
              </a:lnSpc>
            </a:pPr>
            <a:r>
              <a:rPr lang="fr-FR" sz="800" b="1" dirty="0">
                <a:solidFill>
                  <a:srgbClr val="231C60"/>
                </a:solidFill>
                <a:ea typeface="Times New Roman"/>
                <a:cs typeface="Calibri"/>
              </a:rPr>
              <a:t>WP1  – </a:t>
            </a:r>
            <a:r>
              <a:rPr lang="fr-FR" sz="800" b="1" dirty="0" err="1">
                <a:solidFill>
                  <a:srgbClr val="231C60"/>
                </a:solidFill>
                <a:ea typeface="Times New Roman"/>
                <a:cs typeface="Calibri"/>
              </a:rPr>
              <a:t>Requirements</a:t>
            </a:r>
            <a:r>
              <a:rPr lang="fr-FR" sz="800" b="1" dirty="0">
                <a:solidFill>
                  <a:srgbClr val="231C60"/>
                </a:solidFill>
                <a:ea typeface="Times New Roman"/>
                <a:cs typeface="Calibri"/>
              </a:rPr>
              <a:t> &amp; System Architecture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7731" y="3083234"/>
            <a:ext cx="2769743" cy="177618"/>
          </a:xfrm>
          <a:prstGeom prst="rect">
            <a:avLst/>
          </a:prstGeom>
        </p:spPr>
        <p:txBody>
          <a:bodyPr wrap="non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fr-FR" sz="700" b="1" dirty="0"/>
              <a:t>M1 </a:t>
            </a:r>
            <a:r>
              <a:rPr lang="en-US" sz="700" b="1" dirty="0"/>
              <a:t>New SDN paradigms analysis and survey of recent contributions </a:t>
            </a:r>
            <a:endParaRPr lang="fr-FR" sz="700" b="1" dirty="0"/>
          </a:p>
        </p:txBody>
      </p:sp>
      <p:sp>
        <p:nvSpPr>
          <p:cNvPr id="37" name="Rectangle 36"/>
          <p:cNvSpPr/>
          <p:nvPr/>
        </p:nvSpPr>
        <p:spPr>
          <a:xfrm>
            <a:off x="547731" y="3228345"/>
            <a:ext cx="1501768" cy="177618"/>
          </a:xfrm>
          <a:prstGeom prst="rect">
            <a:avLst/>
          </a:prstGeom>
        </p:spPr>
        <p:txBody>
          <a:bodyPr wrap="non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fr-FR" sz="700" b="1" dirty="0"/>
              <a:t>M2 Business and cases description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910767" y="3336115"/>
            <a:ext cx="2926837" cy="177618"/>
          </a:xfrm>
          <a:prstGeom prst="rect">
            <a:avLst/>
          </a:prstGeom>
        </p:spPr>
        <p:txBody>
          <a:bodyPr wrap="non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en-US" sz="700" b="1" dirty="0"/>
              <a:t>M3:Analytical and experimental feedback from the other work packages</a:t>
            </a:r>
            <a:endParaRPr lang="fr-FR" sz="700" b="1" dirty="0"/>
          </a:p>
        </p:txBody>
      </p:sp>
      <p:sp>
        <p:nvSpPr>
          <p:cNvPr id="39" name="Rectangle 38"/>
          <p:cNvSpPr/>
          <p:nvPr/>
        </p:nvSpPr>
        <p:spPr>
          <a:xfrm>
            <a:off x="1146896" y="3528410"/>
            <a:ext cx="1780690" cy="177618"/>
          </a:xfrm>
          <a:prstGeom prst="rect">
            <a:avLst/>
          </a:prstGeom>
        </p:spPr>
        <p:txBody>
          <a:bodyPr wrap="non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fr-FR" sz="700" b="1" dirty="0"/>
              <a:t>D1.1 </a:t>
            </a:r>
            <a:r>
              <a:rPr lang="fr-FR" sz="700" b="1" dirty="0" err="1"/>
              <a:t>Preliminary</a:t>
            </a:r>
            <a:r>
              <a:rPr lang="fr-FR" sz="700" b="1" dirty="0"/>
              <a:t> DISCO architecture (TCS)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662625" y="3531396"/>
            <a:ext cx="1657259" cy="177618"/>
          </a:xfrm>
          <a:prstGeom prst="rect">
            <a:avLst/>
          </a:prstGeom>
        </p:spPr>
        <p:txBody>
          <a:bodyPr wrap="non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fr-FR" sz="700" b="1" dirty="0"/>
              <a:t>D1.2 Final DISCO architecture (6WIND)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863819" y="4058658"/>
            <a:ext cx="2019913" cy="301498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en-US" sz="700" b="1" dirty="0"/>
              <a:t>M4 Surveys of SDN distribution and admission control techniques</a:t>
            </a:r>
            <a:endParaRPr lang="fr-FR" sz="700" b="1" dirty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99614" y="3819112"/>
            <a:ext cx="5279793" cy="154637"/>
          </a:xfrm>
          <a:prstGeom prst="rect">
            <a:avLst/>
          </a:prstGeom>
          <a:solidFill>
            <a:srgbClr val="7030A0">
              <a:alpha val="3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53218" tIns="26609" rIns="53218" bIns="26609" anchor="ctr" anchorCtr="0" upright="1">
            <a:noAutofit/>
          </a:bodyPr>
          <a:lstStyle/>
          <a:p>
            <a:pPr marL="105327" algn="ctr">
              <a:lnSpc>
                <a:spcPct val="115000"/>
              </a:lnSpc>
            </a:pPr>
            <a:r>
              <a:rPr lang="fr-FR" sz="800" b="1" dirty="0">
                <a:solidFill>
                  <a:srgbClr val="231C60"/>
                </a:solidFill>
                <a:ea typeface="Times New Roman"/>
                <a:cs typeface="Calibri"/>
              </a:rPr>
              <a:t>WP2  – </a:t>
            </a:r>
            <a:r>
              <a:rPr lang="en-US" sz="800" b="1" dirty="0">
                <a:solidFill>
                  <a:srgbClr val="231C60"/>
                </a:solidFill>
                <a:ea typeface="Times New Roman"/>
                <a:cs typeface="Calibri"/>
              </a:rPr>
              <a:t>Resilient and Scalable SDN Control Plane</a:t>
            </a:r>
            <a:endParaRPr lang="fr-FR" sz="800" b="1" dirty="0">
              <a:solidFill>
                <a:srgbClr val="231C60"/>
              </a:solidFill>
              <a:ea typeface="Times New Roman"/>
              <a:cs typeface="Calibri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837176" y="4057843"/>
            <a:ext cx="2159440" cy="301498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en-US" sz="700" b="1" dirty="0"/>
              <a:t>D2.1 Network characterization and distributed SDN control plane (TCS)</a:t>
            </a:r>
            <a:endParaRPr lang="fr-FR" sz="700" b="1" dirty="0"/>
          </a:p>
        </p:txBody>
      </p:sp>
      <p:sp>
        <p:nvSpPr>
          <p:cNvPr id="44" name="Rectangle 43"/>
          <p:cNvSpPr/>
          <p:nvPr/>
        </p:nvSpPr>
        <p:spPr>
          <a:xfrm>
            <a:off x="5844801" y="4285308"/>
            <a:ext cx="2068333" cy="301498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en-US" sz="700" b="1" dirty="0"/>
              <a:t>D2.2 Network-wide Distributed Admission Control (ENSL)</a:t>
            </a:r>
            <a:endParaRPr lang="fr-FR" sz="700" b="1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99614" y="4580653"/>
            <a:ext cx="5279793" cy="154637"/>
          </a:xfrm>
          <a:prstGeom prst="rect">
            <a:avLst/>
          </a:prstGeom>
          <a:solidFill>
            <a:srgbClr val="00B0F0">
              <a:alpha val="3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53218" tIns="26609" rIns="53218" bIns="26609" anchor="ctr" anchorCtr="0" upright="1">
            <a:noAutofit/>
          </a:bodyPr>
          <a:lstStyle/>
          <a:p>
            <a:pPr marL="105327" algn="ctr">
              <a:lnSpc>
                <a:spcPct val="115000"/>
              </a:lnSpc>
            </a:pPr>
            <a:r>
              <a:rPr lang="fr-FR" sz="800" b="1" dirty="0">
                <a:solidFill>
                  <a:srgbClr val="231C60"/>
                </a:solidFill>
                <a:ea typeface="Times New Roman"/>
                <a:cs typeface="Calibri"/>
              </a:rPr>
              <a:t>WP3  – </a:t>
            </a:r>
            <a:r>
              <a:rPr lang="en-US" sz="800" b="1" dirty="0">
                <a:solidFill>
                  <a:srgbClr val="231C60"/>
                </a:solidFill>
                <a:ea typeface="Times New Roman"/>
                <a:cs typeface="Calibri"/>
              </a:rPr>
              <a:t>Rich and Elastic Network Services</a:t>
            </a:r>
            <a:endParaRPr lang="fr-FR" sz="800" b="1" dirty="0">
              <a:solidFill>
                <a:srgbClr val="231C60"/>
              </a:solidFill>
              <a:ea typeface="Times New Roman"/>
              <a:cs typeface="Calibri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57359" y="4735289"/>
            <a:ext cx="2043253" cy="301498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en-US" sz="700" b="1" dirty="0"/>
              <a:t>M5 Survey of network appliance placement approaches</a:t>
            </a:r>
            <a:endParaRPr lang="fr-FR" sz="700" b="1" dirty="0"/>
          </a:p>
        </p:txBody>
      </p:sp>
      <p:sp>
        <p:nvSpPr>
          <p:cNvPr id="47" name="Rectangle 46"/>
          <p:cNvSpPr/>
          <p:nvPr/>
        </p:nvSpPr>
        <p:spPr>
          <a:xfrm>
            <a:off x="2889962" y="4935641"/>
            <a:ext cx="1650847" cy="177618"/>
          </a:xfrm>
          <a:prstGeom prst="rect">
            <a:avLst/>
          </a:prstGeom>
        </p:spPr>
        <p:txBody>
          <a:bodyPr wrap="non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en-US" sz="700" b="1" dirty="0"/>
              <a:t>D3.1 Dynamic core allocation (6WIND)</a:t>
            </a:r>
            <a:endParaRPr lang="fr-FR" sz="700" b="1" dirty="0"/>
          </a:p>
        </p:txBody>
      </p:sp>
      <p:sp>
        <p:nvSpPr>
          <p:cNvPr id="48" name="Rectangle 47"/>
          <p:cNvSpPr/>
          <p:nvPr/>
        </p:nvSpPr>
        <p:spPr>
          <a:xfrm>
            <a:off x="5835784" y="4766179"/>
            <a:ext cx="1743821" cy="177618"/>
          </a:xfrm>
          <a:prstGeom prst="rect">
            <a:avLst/>
          </a:prstGeom>
        </p:spPr>
        <p:txBody>
          <a:bodyPr wrap="non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en-US" sz="700" b="1" dirty="0"/>
              <a:t>D3.2 Network appliance placement (TCS)</a:t>
            </a:r>
            <a:endParaRPr lang="fr-FR" sz="700" b="1" dirty="0"/>
          </a:p>
        </p:txBody>
      </p:sp>
      <p:sp>
        <p:nvSpPr>
          <p:cNvPr id="49" name="Rectangle 48"/>
          <p:cNvSpPr/>
          <p:nvPr/>
        </p:nvSpPr>
        <p:spPr>
          <a:xfrm>
            <a:off x="2889148" y="5079713"/>
            <a:ext cx="2401052" cy="177618"/>
          </a:xfrm>
          <a:prstGeom prst="rect">
            <a:avLst/>
          </a:prstGeom>
        </p:spPr>
        <p:txBody>
          <a:bodyPr wrap="non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en-US" sz="700" b="1" dirty="0"/>
              <a:t>D3.3 </a:t>
            </a:r>
            <a:r>
              <a:rPr lang="en-US" sz="700" b="1" dirty="0" err="1"/>
              <a:t>NaaS</a:t>
            </a:r>
            <a:r>
              <a:rPr lang="en-US" sz="700" b="1" dirty="0"/>
              <a:t> API exploitation for distributing content (INRIA)</a:t>
            </a:r>
            <a:endParaRPr lang="fr-FR" sz="700" b="1" dirty="0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2082385" y="5348692"/>
            <a:ext cx="5058234" cy="154637"/>
          </a:xfrm>
          <a:prstGeom prst="rect">
            <a:avLst/>
          </a:prstGeom>
          <a:solidFill>
            <a:schemeClr val="accent6">
              <a:lumMod val="75000"/>
              <a:alpha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53218" tIns="26609" rIns="53218" bIns="26609" anchor="ctr" anchorCtr="0" upright="1">
            <a:noAutofit/>
          </a:bodyPr>
          <a:lstStyle/>
          <a:p>
            <a:pPr marL="105327" algn="ctr">
              <a:lnSpc>
                <a:spcPct val="115000"/>
              </a:lnSpc>
            </a:pPr>
            <a:r>
              <a:rPr lang="fr-FR" sz="800" b="1" dirty="0">
                <a:solidFill>
                  <a:srgbClr val="231C60"/>
                </a:solidFill>
                <a:ea typeface="Times New Roman"/>
                <a:cs typeface="Calibri"/>
              </a:rPr>
              <a:t>WP4  – </a:t>
            </a:r>
            <a:r>
              <a:rPr lang="en-US" sz="800" b="1" dirty="0">
                <a:solidFill>
                  <a:srgbClr val="231C60"/>
                </a:solidFill>
                <a:ea typeface="Times New Roman"/>
                <a:cs typeface="Calibri"/>
              </a:rPr>
              <a:t>Experimental Validation With Target Applications</a:t>
            </a:r>
            <a:endParaRPr lang="fr-FR" sz="800" b="1" dirty="0">
              <a:solidFill>
                <a:srgbClr val="231C60"/>
              </a:solidFill>
              <a:ea typeface="Times New Roman"/>
              <a:cs typeface="Calibri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65570" y="5542326"/>
            <a:ext cx="1916945" cy="177618"/>
          </a:xfrm>
          <a:prstGeom prst="rect">
            <a:avLst/>
          </a:prstGeom>
        </p:spPr>
        <p:txBody>
          <a:bodyPr wrap="non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en-US" sz="700" b="1" dirty="0"/>
              <a:t>D4.1 First state-of-the-art demonstrator (TCS)</a:t>
            </a:r>
            <a:endParaRPr lang="fr-FR" sz="700" b="1" dirty="0"/>
          </a:p>
        </p:txBody>
      </p:sp>
      <p:sp>
        <p:nvSpPr>
          <p:cNvPr id="52" name="Rectangle 51"/>
          <p:cNvSpPr/>
          <p:nvPr/>
        </p:nvSpPr>
        <p:spPr>
          <a:xfrm>
            <a:off x="7001526" y="5544542"/>
            <a:ext cx="1116306" cy="425378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pPr marL="112349" indent="-99784">
              <a:lnSpc>
                <a:spcPct val="115000"/>
              </a:lnSpc>
              <a:buSzPct val="150000"/>
              <a:buFont typeface="Wingdings" pitchFamily="2" charset="2"/>
              <a:buChar char="§"/>
            </a:pPr>
            <a:r>
              <a:rPr lang="en-US" sz="700" b="1" dirty="0"/>
              <a:t>D4.2 Advanced experimentations (6WIND)</a:t>
            </a:r>
            <a:endParaRPr lang="fr-FR" sz="700" b="1" dirty="0"/>
          </a:p>
        </p:txBody>
      </p:sp>
      <p:cxnSp>
        <p:nvCxnSpPr>
          <p:cNvPr id="29" name="Connecteur droit avec flèche 28"/>
          <p:cNvCxnSpPr/>
          <p:nvPr/>
        </p:nvCxnSpPr>
        <p:spPr>
          <a:xfrm>
            <a:off x="8293722" y="1993430"/>
            <a:ext cx="0" cy="861581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H="1">
            <a:off x="8293723" y="2846327"/>
            <a:ext cx="1" cy="925196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8329112" y="3004083"/>
            <a:ext cx="773462" cy="673138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pPr marL="12565" defTabSz="838078">
              <a:lnSpc>
                <a:spcPct val="115000"/>
              </a:lnSpc>
            </a:pPr>
            <a:r>
              <a:rPr lang="fr-FR" sz="700" b="1" dirty="0"/>
              <a:t>WP1  – </a:t>
            </a:r>
            <a:r>
              <a:rPr lang="fr-FR" sz="700" b="1" dirty="0" err="1"/>
              <a:t>Requirements</a:t>
            </a:r>
            <a:r>
              <a:rPr lang="fr-FR" sz="700" b="1" dirty="0"/>
              <a:t> &amp; System Architecture </a:t>
            </a:r>
            <a:endParaRPr lang="fr-FR" sz="700" b="1" dirty="0" smtClean="0"/>
          </a:p>
          <a:p>
            <a:pPr marL="12565" defTabSz="838078">
              <a:lnSpc>
                <a:spcPct val="115000"/>
              </a:lnSpc>
            </a:pPr>
            <a:r>
              <a:rPr lang="fr-FR" sz="700" b="1" dirty="0" smtClean="0"/>
              <a:t>Lead</a:t>
            </a:r>
            <a:r>
              <a:rPr lang="fr-FR" sz="700" b="1" dirty="0"/>
              <a:t>: TCS</a:t>
            </a:r>
          </a:p>
        </p:txBody>
      </p:sp>
      <p:cxnSp>
        <p:nvCxnSpPr>
          <p:cNvPr id="60" name="Connecteur droit avec flèche 59"/>
          <p:cNvCxnSpPr/>
          <p:nvPr/>
        </p:nvCxnSpPr>
        <p:spPr>
          <a:xfrm>
            <a:off x="8293722" y="3776890"/>
            <a:ext cx="0" cy="803762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8329112" y="3868063"/>
            <a:ext cx="783965" cy="549662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pPr marL="12565" defTabSz="838078">
              <a:lnSpc>
                <a:spcPct val="115000"/>
              </a:lnSpc>
            </a:pPr>
            <a:r>
              <a:rPr lang="en-US" sz="700" b="1" dirty="0"/>
              <a:t>WP2  – Resilient and Scalable SDN Control Plane</a:t>
            </a:r>
          </a:p>
          <a:p>
            <a:pPr marL="12565" defTabSz="838078">
              <a:lnSpc>
                <a:spcPct val="115000"/>
              </a:lnSpc>
            </a:pPr>
            <a:r>
              <a:rPr lang="en-US" sz="700" b="1" dirty="0"/>
              <a:t>Lead: ENSL</a:t>
            </a:r>
          </a:p>
        </p:txBody>
      </p:sp>
      <p:cxnSp>
        <p:nvCxnSpPr>
          <p:cNvPr id="64" name="Connecteur droit avec flèche 63"/>
          <p:cNvCxnSpPr/>
          <p:nvPr/>
        </p:nvCxnSpPr>
        <p:spPr>
          <a:xfrm>
            <a:off x="8293723" y="4580653"/>
            <a:ext cx="1" cy="768038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>
            <a:off x="8293722" y="5358417"/>
            <a:ext cx="0" cy="533513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8329111" y="4667708"/>
            <a:ext cx="814889" cy="549662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pPr marL="12565" defTabSz="838078">
              <a:lnSpc>
                <a:spcPct val="115000"/>
              </a:lnSpc>
            </a:pPr>
            <a:r>
              <a:rPr lang="en-US" sz="700" b="1" dirty="0"/>
              <a:t>WP3  – Rich and Elastic Network Services</a:t>
            </a:r>
          </a:p>
          <a:p>
            <a:pPr marL="12565" defTabSz="838078">
              <a:lnSpc>
                <a:spcPct val="115000"/>
              </a:lnSpc>
            </a:pPr>
            <a:r>
              <a:rPr lang="en-US" sz="700" b="1" dirty="0"/>
              <a:t>Lead: INRIA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329111" y="5279652"/>
            <a:ext cx="814889" cy="797018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pPr marL="12565" defTabSz="838078">
              <a:lnSpc>
                <a:spcPct val="115000"/>
              </a:lnSpc>
            </a:pPr>
            <a:r>
              <a:rPr lang="en-US" sz="700" b="1" dirty="0"/>
              <a:t>WP4  – Experimental Validation With Target Applications</a:t>
            </a:r>
          </a:p>
          <a:p>
            <a:pPr marL="12565" defTabSz="838078">
              <a:lnSpc>
                <a:spcPct val="115000"/>
              </a:lnSpc>
            </a:pPr>
            <a:r>
              <a:rPr lang="en-US" sz="700" b="1" dirty="0"/>
              <a:t>Lead: 6WIND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243666" y="5959063"/>
            <a:ext cx="576268" cy="146071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pPr algn="ctr"/>
            <a:r>
              <a:rPr lang="fr-FR" sz="600" b="1" dirty="0" err="1">
                <a:solidFill>
                  <a:srgbClr val="FF0000"/>
                </a:solidFill>
                <a:ea typeface="Times New Roman"/>
                <a:cs typeface="Calibri"/>
              </a:rPr>
              <a:t>Review</a:t>
            </a:r>
            <a:endParaRPr lang="fr-FR" sz="600" b="1" dirty="0">
              <a:solidFill>
                <a:srgbClr val="FF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75066" y="5981658"/>
            <a:ext cx="576268" cy="146071"/>
          </a:xfrm>
          <a:prstGeom prst="rect">
            <a:avLst/>
          </a:prstGeom>
        </p:spPr>
        <p:txBody>
          <a:bodyPr wrap="square" lIns="53218" tIns="26609" rIns="53218" bIns="26609">
            <a:spAutoFit/>
          </a:bodyPr>
          <a:lstStyle/>
          <a:p>
            <a:pPr algn="ctr"/>
            <a:r>
              <a:rPr lang="fr-FR" sz="600" b="1" dirty="0" err="1">
                <a:solidFill>
                  <a:srgbClr val="0070C0"/>
                </a:solidFill>
                <a:ea typeface="Times New Roman"/>
                <a:cs typeface="Calibri"/>
              </a:rPr>
              <a:t>Now</a:t>
            </a:r>
            <a:endParaRPr lang="fr-FR" sz="600" b="1" dirty="0">
              <a:solidFill>
                <a:srgbClr val="0070C0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Gantt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27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466</Words>
  <Application>Microsoft Office PowerPoint</Application>
  <PresentationFormat>Affichage à l'écran (4:3)</PresentationFormat>
  <Paragraphs>1821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Thème Office</vt:lpstr>
      <vt:lpstr>Conception personnalisée</vt:lpstr>
      <vt:lpstr>DISCO Plenary Meeting</vt:lpstr>
      <vt:lpstr>Agenda</vt:lpstr>
      <vt:lpstr>WP0 – Project Management</vt:lpstr>
      <vt:lpstr>Gantt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BOUET Mathieu</cp:lastModifiedBy>
  <cp:revision>35</cp:revision>
  <dcterms:modified xsi:type="dcterms:W3CDTF">2014-04-10T12:23:31Z</dcterms:modified>
</cp:coreProperties>
</file>